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7" r:id="rId3"/>
    <p:sldId id="258" r:id="rId4"/>
    <p:sldId id="300" r:id="rId5"/>
    <p:sldId id="282" r:id="rId6"/>
    <p:sldId id="283" r:id="rId7"/>
    <p:sldId id="273" r:id="rId8"/>
    <p:sldId id="275" r:id="rId9"/>
    <p:sldId id="299" r:id="rId10"/>
    <p:sldId id="256" r:id="rId11"/>
    <p:sldId id="261" r:id="rId12"/>
    <p:sldId id="285" r:id="rId13"/>
    <p:sldId id="298" r:id="rId14"/>
    <p:sldId id="269" r:id="rId15"/>
    <p:sldId id="271" r:id="rId16"/>
    <p:sldId id="262" r:id="rId17"/>
    <p:sldId id="291" r:id="rId18"/>
    <p:sldId id="289" r:id="rId19"/>
    <p:sldId id="264" r:id="rId20"/>
    <p:sldId id="257" r:id="rId21"/>
    <p:sldId id="280" r:id="rId22"/>
    <p:sldId id="295" r:id="rId23"/>
    <p:sldId id="290" r:id="rId24"/>
    <p:sldId id="294" r:id="rId25"/>
    <p:sldId id="284" r:id="rId26"/>
    <p:sldId id="301" r:id="rId27"/>
    <p:sldId id="266" r:id="rId28"/>
    <p:sldId id="302" r:id="rId29"/>
    <p:sldId id="288" r:id="rId30"/>
    <p:sldId id="303" r:id="rId31"/>
    <p:sldId id="304" r:id="rId32"/>
    <p:sldId id="306" r:id="rId33"/>
    <p:sldId id="307" r:id="rId34"/>
    <p:sldId id="308" r:id="rId35"/>
    <p:sldId id="30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84" d="100"/>
          <a:sy n="84" d="100"/>
        </p:scale>
        <p:origin x="-1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725444-FB21-4A42-943C-9B03DA5A19ED}" type="datetimeFigureOut">
              <a:rPr lang="en-US"/>
              <a:pPr>
                <a:defRPr/>
              </a:pPr>
              <a:t>8/13/2010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3C1766-4BEF-453B-8A82-3A344A54DD2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D31D3-F3E7-4BA4-8BA4-F37F01C90C3E}" type="datetimeFigureOut">
              <a:rPr lang="en-US"/>
              <a:pPr>
                <a:defRPr/>
              </a:pPr>
              <a:t>8/13/2010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4BEDF-A227-4D98-8EDF-6DECB1E31BE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7AD64A-ED4C-44A9-9373-3568A26BD5BD}" type="datetimeFigureOut">
              <a:rPr lang="en-US"/>
              <a:pPr>
                <a:defRPr/>
              </a:pPr>
              <a:t>8/13/2010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F631E9-2990-4106-8F77-DE4E143CDB0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259146-6462-476C-BEA4-C17240DAD423}" type="datetimeFigureOut">
              <a:rPr lang="en-US"/>
              <a:pPr>
                <a:defRPr/>
              </a:pPr>
              <a:t>8/13/2010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B4E18C-A0D8-4B7E-B70F-1CE08869E2C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AF6019-4888-455F-A392-BAA424BB8FE8}" type="datetimeFigureOut">
              <a:rPr lang="en-US"/>
              <a:pPr>
                <a:defRPr/>
              </a:pPr>
              <a:t>8/13/2010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B8F4AD-8B9D-4F97-B5C0-60DBA7FA708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6D3CB0-4616-4313-BBCA-0EEC49FDE339}" type="datetimeFigureOut">
              <a:rPr lang="en-US"/>
              <a:pPr>
                <a:defRPr/>
              </a:pPr>
              <a:t>8/13/2010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179F45-6405-4AD2-9769-FEE8AABCB43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35427E-21B4-4057-AA23-7F09BF75D236}" type="datetimeFigureOut">
              <a:rPr lang="en-US"/>
              <a:pPr>
                <a:defRPr/>
              </a:pPr>
              <a:t>8/13/2010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CE7EF4-37BF-421D-A205-45B85856438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85449D-A661-46ED-BAC7-BD22E6206B72}" type="datetimeFigureOut">
              <a:rPr lang="en-US"/>
              <a:pPr>
                <a:defRPr/>
              </a:pPr>
              <a:t>8/13/2010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34FFC0-4F7A-45A5-9A3C-090F99500A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BB05A2-7F2F-4380-B9D5-072639C65F1F}" type="datetimeFigureOut">
              <a:rPr lang="en-US"/>
              <a:pPr>
                <a:defRPr/>
              </a:pPr>
              <a:t>8/13/2010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289E37-1180-4E65-8CD9-D135556A0A6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0C631-CFE8-4B08-868D-2812789D1C07}" type="datetimeFigureOut">
              <a:rPr lang="en-US"/>
              <a:pPr>
                <a:defRPr/>
              </a:pPr>
              <a:t>8/13/2010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EF9EB7-8005-479A-9688-0A09A0D4D22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918CCD-F07F-40C5-B023-43E623842351}" type="datetimeFigureOut">
              <a:rPr lang="en-US"/>
              <a:pPr>
                <a:defRPr/>
              </a:pPr>
              <a:t>8/13/2010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B7AECF-4350-4E1F-9557-2A5662D61D3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4122144-813F-4C0B-B7A0-4441749D9BB5}" type="datetimeFigureOut">
              <a:rPr lang="en-US"/>
              <a:pPr>
                <a:defRPr/>
              </a:pPr>
              <a:t>8/13/2010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E16F84F-38CC-4F2C-A99C-AFF9D5C916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24.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1219200"/>
            <a:ext cx="8229600" cy="3048000"/>
          </a:xfrm>
        </p:spPr>
        <p:txBody>
          <a:bodyPr/>
          <a:lstStyle/>
          <a:p>
            <a:pPr eaLnBrk="1" hangingPunct="1"/>
            <a:r>
              <a:rPr lang="en-US" sz="5400" smtClean="0"/>
              <a:t>Pediatric Restraints</a:t>
            </a:r>
            <a:br>
              <a:rPr lang="en-US" sz="5400" smtClean="0"/>
            </a:br>
            <a:r>
              <a:rPr lang="en-US" sz="5400" smtClean="0"/>
              <a:t/>
            </a:r>
            <a:br>
              <a:rPr lang="en-US" sz="5400" smtClean="0"/>
            </a:br>
            <a:endParaRPr lang="en-US" sz="4000" smtClean="0"/>
          </a:p>
        </p:txBody>
      </p:sp>
      <p:sp>
        <p:nvSpPr>
          <p:cNvPr id="3" name="Rectangle 2"/>
          <p:cNvSpPr/>
          <p:nvPr/>
        </p:nvSpPr>
        <p:spPr>
          <a:xfrm>
            <a:off x="838200" y="3276600"/>
            <a:ext cx="7467600" cy="2554288"/>
          </a:xfrm>
          <a:prstGeom prst="rect">
            <a:avLst/>
          </a:prstGeom>
        </p:spPr>
        <p:txBody>
          <a:bodyPr>
            <a:spAutoFit/>
          </a:bodyPr>
          <a:lstStyle/>
          <a:p>
            <a:pPr algn="ctr">
              <a:defRPr/>
            </a:pPr>
            <a:r>
              <a:rPr lang="en-US" sz="4000" dirty="0">
                <a:latin typeface="+mj-lt"/>
              </a:rPr>
              <a:t>A review of commercial available </a:t>
            </a:r>
            <a:br>
              <a:rPr lang="en-US" sz="4000" dirty="0">
                <a:latin typeface="+mj-lt"/>
              </a:rPr>
            </a:br>
            <a:r>
              <a:rPr lang="en-US" sz="4000" dirty="0">
                <a:latin typeface="+mj-lt"/>
              </a:rPr>
              <a:t>products for the transport</a:t>
            </a:r>
            <a:br>
              <a:rPr lang="en-US" sz="4000" dirty="0">
                <a:latin typeface="+mj-lt"/>
              </a:rPr>
            </a:br>
            <a:r>
              <a:rPr lang="en-US" sz="4000" dirty="0">
                <a:latin typeface="+mj-lt"/>
              </a:rPr>
              <a:t>of children by emergency ground ambulance.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S:\Joes\Pediatric Restraints\Pedimate.jpg"/>
          <p:cNvPicPr>
            <a:picLocks noChangeAspect="1" noChangeArrowheads="1"/>
          </p:cNvPicPr>
          <p:nvPr/>
        </p:nvPicPr>
        <p:blipFill>
          <a:blip r:embed="rId2"/>
          <a:srcRect/>
          <a:stretch>
            <a:fillRect/>
          </a:stretch>
        </p:blipFill>
        <p:spPr bwMode="auto">
          <a:xfrm>
            <a:off x="5715000" y="1295400"/>
            <a:ext cx="3197225" cy="2209800"/>
          </a:xfrm>
          <a:prstGeom prst="rect">
            <a:avLst/>
          </a:prstGeom>
          <a:noFill/>
          <a:ln w="9525">
            <a:noFill/>
            <a:miter lim="800000"/>
            <a:headEnd/>
            <a:tailEnd/>
          </a:ln>
        </p:spPr>
      </p:pic>
      <p:sp>
        <p:nvSpPr>
          <p:cNvPr id="22530" name="Title 1"/>
          <p:cNvSpPr>
            <a:spLocks noGrp="1"/>
          </p:cNvSpPr>
          <p:nvPr>
            <p:ph type="ctrTitle"/>
          </p:nvPr>
        </p:nvSpPr>
        <p:spPr>
          <a:xfrm>
            <a:off x="304800" y="304800"/>
            <a:ext cx="7391400" cy="762000"/>
          </a:xfrm>
        </p:spPr>
        <p:txBody>
          <a:bodyPr/>
          <a:lstStyle/>
          <a:p>
            <a:pPr algn="l" eaLnBrk="1" hangingPunct="1"/>
            <a:r>
              <a:rPr lang="en-US" sz="3600" smtClean="0"/>
              <a:t>Pedi-Mate™ EMS Child Restraint </a:t>
            </a:r>
            <a:br>
              <a:rPr lang="en-US" sz="3600" smtClean="0"/>
            </a:br>
            <a:r>
              <a:rPr lang="en-US" sz="2800" smtClean="0"/>
              <a:t>by Ferno</a:t>
            </a:r>
          </a:p>
        </p:txBody>
      </p:sp>
      <p:sp>
        <p:nvSpPr>
          <p:cNvPr id="3" name="Subtitle 2"/>
          <p:cNvSpPr>
            <a:spLocks noGrp="1"/>
          </p:cNvSpPr>
          <p:nvPr>
            <p:ph type="subTitle" idx="1"/>
          </p:nvPr>
        </p:nvSpPr>
        <p:spPr>
          <a:xfrm>
            <a:off x="457200" y="1752600"/>
            <a:ext cx="6400800" cy="1752600"/>
          </a:xfrm>
        </p:spPr>
        <p:txBody>
          <a:bodyPr rtlCol="0">
            <a:normAutofit fontScale="92500" lnSpcReduction="10000"/>
          </a:bodyPr>
          <a:lstStyle/>
          <a:p>
            <a:pPr algn="l" eaLnBrk="1" fontAlgn="auto" hangingPunct="1">
              <a:spcAft>
                <a:spcPts val="0"/>
              </a:spcAft>
              <a:buFont typeface="Arial" pitchFamily="34" charset="0"/>
              <a:buNone/>
              <a:defRPr/>
            </a:pPr>
            <a:r>
              <a:rPr lang="en-US" sz="2600" dirty="0" smtClean="0">
                <a:solidFill>
                  <a:schemeClr val="tx1"/>
                </a:solidFill>
              </a:rPr>
              <a:t>Pros:</a:t>
            </a:r>
          </a:p>
          <a:p>
            <a:pPr algn="l" eaLnBrk="1" fontAlgn="auto" hangingPunct="1">
              <a:spcAft>
                <a:spcPts val="0"/>
              </a:spcAft>
              <a:buFont typeface="Arial" pitchFamily="34" charset="0"/>
              <a:buChar char="•"/>
              <a:defRPr/>
            </a:pPr>
            <a:r>
              <a:rPr lang="en-US" sz="2600" dirty="0" smtClean="0">
                <a:solidFill>
                  <a:schemeClr val="tx1"/>
                </a:solidFill>
              </a:rPr>
              <a:t> Lightweight and easy to store</a:t>
            </a:r>
          </a:p>
          <a:p>
            <a:pPr algn="l" eaLnBrk="1" fontAlgn="auto" hangingPunct="1">
              <a:spcAft>
                <a:spcPts val="0"/>
              </a:spcAft>
              <a:buFont typeface="Arial" pitchFamily="34" charset="0"/>
              <a:buChar char="•"/>
              <a:defRPr/>
            </a:pPr>
            <a:r>
              <a:rPr lang="en-US" sz="2600" dirty="0" smtClean="0">
                <a:solidFill>
                  <a:schemeClr val="tx1"/>
                </a:solidFill>
              </a:rPr>
              <a:t> Quick to deploy and apply to child</a:t>
            </a:r>
          </a:p>
          <a:p>
            <a:pPr algn="l" eaLnBrk="1" fontAlgn="auto" hangingPunct="1">
              <a:spcAft>
                <a:spcPts val="0"/>
              </a:spcAft>
              <a:buFont typeface="Arial" pitchFamily="34" charset="0"/>
              <a:buChar char="•"/>
              <a:defRPr/>
            </a:pPr>
            <a:r>
              <a:rPr lang="en-US" sz="2600" dirty="0" smtClean="0">
                <a:solidFill>
                  <a:schemeClr val="tx1"/>
                </a:solidFill>
              </a:rPr>
              <a:t> Meets all applicable FMVSS standards</a:t>
            </a:r>
          </a:p>
          <a:p>
            <a:pPr algn="l" eaLnBrk="1" fontAlgn="auto" hangingPunct="1">
              <a:spcAft>
                <a:spcPts val="0"/>
              </a:spcAft>
              <a:defRPr/>
            </a:pPr>
            <a:endParaRPr lang="en-US" sz="2800" dirty="0" smtClean="0">
              <a:solidFill>
                <a:schemeClr val="tx1"/>
              </a:solidFill>
            </a:endParaRPr>
          </a:p>
          <a:p>
            <a:pPr algn="l" eaLnBrk="1" fontAlgn="auto" hangingPunct="1">
              <a:spcAft>
                <a:spcPts val="0"/>
              </a:spcAft>
              <a:buFont typeface="Arial" pitchFamily="34" charset="0"/>
              <a:buChar char="•"/>
              <a:defRPr/>
            </a:pPr>
            <a:endParaRPr lang="en-US" sz="2800" dirty="0" smtClean="0">
              <a:solidFill>
                <a:schemeClr val="tx1">
                  <a:lumMod val="65000"/>
                  <a:lumOff val="35000"/>
                </a:schemeClr>
              </a:solidFill>
            </a:endParaRPr>
          </a:p>
          <a:p>
            <a:pPr algn="l" eaLnBrk="1" fontAlgn="auto" hangingPunct="1">
              <a:spcAft>
                <a:spcPts val="0"/>
              </a:spcAft>
              <a:buFont typeface="Arial" pitchFamily="34" charset="0"/>
              <a:buChar char="•"/>
              <a:defRPr/>
            </a:pPr>
            <a:endParaRPr lang="en-US" sz="2800" dirty="0" smtClean="0">
              <a:solidFill>
                <a:schemeClr val="tx1">
                  <a:lumMod val="65000"/>
                  <a:lumOff val="35000"/>
                </a:schemeClr>
              </a:solidFill>
            </a:endParaRP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457200" y="3657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sz="2400" dirty="0">
                <a:latin typeface="+mn-lt"/>
              </a:rPr>
              <a:t>Cons:</a:t>
            </a:r>
          </a:p>
          <a:p>
            <a:pPr fontAlgn="auto">
              <a:spcBef>
                <a:spcPct val="20000"/>
              </a:spcBef>
              <a:spcAft>
                <a:spcPts val="0"/>
              </a:spcAft>
              <a:buFont typeface="Arial" pitchFamily="34" charset="0"/>
              <a:buChar char="•"/>
              <a:defRPr/>
            </a:pPr>
            <a:r>
              <a:rPr lang="en-US" sz="2400" dirty="0">
                <a:latin typeface="+mn-lt"/>
              </a:rPr>
              <a:t> Does not immobilize the child</a:t>
            </a:r>
          </a:p>
          <a:p>
            <a:pPr fontAlgn="auto">
              <a:spcBef>
                <a:spcPct val="20000"/>
              </a:spcBef>
              <a:spcAft>
                <a:spcPts val="0"/>
              </a:spcAft>
              <a:buFont typeface="Arial" pitchFamily="34" charset="0"/>
              <a:buChar char="•"/>
              <a:defRPr/>
            </a:pPr>
            <a:endParaRPr lang="en-US" sz="2800" dirty="0">
              <a:solidFill>
                <a:schemeClr val="tx1">
                  <a:lumMod val="65000"/>
                  <a:lumOff val="35000"/>
                </a:schemeClr>
              </a:solidFill>
              <a:latin typeface="+mn-lt"/>
            </a:endParaRP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22533" name="Picture 7" descr="pedimateadaptor3.JPG"/>
          <p:cNvPicPr>
            <a:picLocks noChangeAspect="1"/>
          </p:cNvPicPr>
          <p:nvPr/>
        </p:nvPicPr>
        <p:blipFill>
          <a:blip r:embed="rId3"/>
          <a:srcRect/>
          <a:stretch>
            <a:fillRect/>
          </a:stretch>
        </p:blipFill>
        <p:spPr bwMode="auto">
          <a:xfrm>
            <a:off x="5715000" y="3886200"/>
            <a:ext cx="1885950" cy="2514600"/>
          </a:xfrm>
          <a:prstGeom prst="rect">
            <a:avLst/>
          </a:prstGeom>
          <a:noFill/>
          <a:ln w="9525">
            <a:noFill/>
            <a:miter lim="800000"/>
            <a:headEnd/>
            <a:tailEnd/>
          </a:ln>
        </p:spPr>
      </p:pic>
      <p:pic>
        <p:nvPicPr>
          <p:cNvPr id="22534" name="Picture 1" descr="S:\Joes\Pediatrics\PediMateCarry.JPG"/>
          <p:cNvPicPr>
            <a:picLocks noChangeAspect="1" noChangeArrowheads="1"/>
          </p:cNvPicPr>
          <p:nvPr/>
        </p:nvPicPr>
        <p:blipFill>
          <a:blip r:embed="rId4"/>
          <a:srcRect/>
          <a:stretch>
            <a:fillRect/>
          </a:stretch>
        </p:blipFill>
        <p:spPr bwMode="auto">
          <a:xfrm>
            <a:off x="1676400" y="4724400"/>
            <a:ext cx="25908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447800"/>
            <a:ext cx="8686800" cy="3200400"/>
          </a:xfrm>
        </p:spPr>
        <p:txBody>
          <a:bodyPr/>
          <a:lstStyle/>
          <a:p>
            <a:pPr algn="l" eaLnBrk="1" hangingPunct="1"/>
            <a:r>
              <a:rPr lang="en-US" smtClean="0"/>
              <a:t>Child who is Ill and/or injured and whose condition does not require continuous and/or intensive medical monitoring and/or interventions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S:\Joes\Pediatric Restraints\Pedimate.jpg"/>
          <p:cNvPicPr>
            <a:picLocks noChangeAspect="1" noChangeArrowheads="1"/>
          </p:cNvPicPr>
          <p:nvPr/>
        </p:nvPicPr>
        <p:blipFill>
          <a:blip r:embed="rId2"/>
          <a:srcRect/>
          <a:stretch>
            <a:fillRect/>
          </a:stretch>
        </p:blipFill>
        <p:spPr bwMode="auto">
          <a:xfrm>
            <a:off x="6477000" y="304800"/>
            <a:ext cx="2425700" cy="1676400"/>
          </a:xfrm>
          <a:prstGeom prst="rect">
            <a:avLst/>
          </a:prstGeom>
          <a:noFill/>
          <a:ln w="9525">
            <a:noFill/>
            <a:miter lim="800000"/>
            <a:headEnd/>
            <a:tailEnd/>
          </a:ln>
        </p:spPr>
      </p:pic>
      <p:sp>
        <p:nvSpPr>
          <p:cNvPr id="24578" name="Title 1"/>
          <p:cNvSpPr>
            <a:spLocks noGrp="1"/>
          </p:cNvSpPr>
          <p:nvPr>
            <p:ph type="ctrTitle"/>
          </p:nvPr>
        </p:nvSpPr>
        <p:spPr>
          <a:xfrm>
            <a:off x="304800" y="381000"/>
            <a:ext cx="6248400" cy="762000"/>
          </a:xfrm>
        </p:spPr>
        <p:txBody>
          <a:bodyPr/>
          <a:lstStyle/>
          <a:p>
            <a:pPr algn="l" eaLnBrk="1" hangingPunct="1"/>
            <a:r>
              <a:rPr lang="en-US" sz="3600" smtClean="0"/>
              <a:t>Pedi-Mate™ EMS Child Restraint </a:t>
            </a:r>
            <a:r>
              <a:rPr lang="en-US" sz="2800" smtClean="0"/>
              <a:t>by Ferno</a:t>
            </a:r>
          </a:p>
        </p:txBody>
      </p:sp>
      <p:sp>
        <p:nvSpPr>
          <p:cNvPr id="3" name="Subtitle 2"/>
          <p:cNvSpPr>
            <a:spLocks noGrp="1"/>
          </p:cNvSpPr>
          <p:nvPr>
            <p:ph type="subTitle" idx="1"/>
          </p:nvPr>
        </p:nvSpPr>
        <p:spPr>
          <a:xfrm>
            <a:off x="152400" y="1752600"/>
            <a:ext cx="4648200" cy="1752600"/>
          </a:xfrm>
        </p:spPr>
        <p:txBody>
          <a:bodyPr rtlCol="0">
            <a:normAutofit/>
          </a:bodyPr>
          <a:lstStyle/>
          <a:p>
            <a:pPr algn="l" eaLnBrk="1" fontAlgn="auto" hangingPunct="1">
              <a:spcAft>
                <a:spcPts val="0"/>
              </a:spcAft>
              <a:buFont typeface="Arial" pitchFamily="34" charset="0"/>
              <a:buNone/>
              <a:defRPr/>
            </a:pPr>
            <a:r>
              <a:rPr lang="en-US" sz="2400" dirty="0" smtClean="0">
                <a:solidFill>
                  <a:schemeClr val="tx1"/>
                </a:solidFill>
              </a:rPr>
              <a:t>Pros:</a:t>
            </a:r>
          </a:p>
          <a:p>
            <a:pPr algn="l" eaLnBrk="1" fontAlgn="auto" hangingPunct="1">
              <a:spcAft>
                <a:spcPts val="0"/>
              </a:spcAft>
              <a:buFont typeface="Arial" pitchFamily="34" charset="0"/>
              <a:buChar char="•"/>
              <a:defRPr/>
            </a:pPr>
            <a:r>
              <a:rPr lang="en-US" sz="2400" dirty="0" smtClean="0">
                <a:solidFill>
                  <a:schemeClr val="tx1"/>
                </a:solidFill>
              </a:rPr>
              <a:t> Easy to store on cot or in cabinet</a:t>
            </a:r>
          </a:p>
          <a:p>
            <a:pPr algn="l" eaLnBrk="1" fontAlgn="auto" hangingPunct="1">
              <a:spcAft>
                <a:spcPts val="0"/>
              </a:spcAft>
              <a:buFont typeface="Arial" pitchFamily="34" charset="0"/>
              <a:buChar char="•"/>
              <a:defRPr/>
            </a:pPr>
            <a:r>
              <a:rPr lang="en-US" sz="2400" dirty="0" smtClean="0">
                <a:solidFill>
                  <a:schemeClr val="tx1"/>
                </a:solidFill>
              </a:rPr>
              <a:t> Safe restraint while not immobilizing</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152400" y="3657600"/>
            <a:ext cx="6400800" cy="2133600"/>
          </a:xfrm>
          <a:prstGeom prst="rect">
            <a:avLst/>
          </a:prstGeom>
        </p:spPr>
        <p:txBody>
          <a:bodyPr>
            <a:normAutofit/>
          </a:bodyPr>
          <a:lstStyle/>
          <a:p>
            <a:pPr fontAlgn="auto">
              <a:spcBef>
                <a:spcPct val="20000"/>
              </a:spcBef>
              <a:spcAft>
                <a:spcPts val="0"/>
              </a:spcAft>
              <a:buFont typeface="Arial" pitchFamily="34" charset="0"/>
              <a:buNone/>
              <a:defRPr/>
            </a:pPr>
            <a:r>
              <a:rPr lang="en-US" sz="2500" dirty="0">
                <a:latin typeface="+mn-lt"/>
              </a:rPr>
              <a:t>Cons:</a:t>
            </a:r>
          </a:p>
          <a:p>
            <a:pPr fontAlgn="auto">
              <a:spcBef>
                <a:spcPct val="20000"/>
              </a:spcBef>
              <a:spcAft>
                <a:spcPts val="0"/>
              </a:spcAft>
              <a:buFont typeface="Arial" pitchFamily="34" charset="0"/>
              <a:buChar char="•"/>
              <a:defRPr/>
            </a:pPr>
            <a:r>
              <a:rPr lang="en-US" sz="2500" dirty="0">
                <a:latin typeface="+mn-lt"/>
              </a:rPr>
              <a:t> </a:t>
            </a:r>
            <a:r>
              <a:rPr lang="en-US" sz="2400" dirty="0">
                <a:latin typeface="+mn-lt"/>
              </a:rPr>
              <a:t>Only accommodates</a:t>
            </a:r>
            <a:r>
              <a:rPr lang="en-US" sz="2400" dirty="0">
                <a:solidFill>
                  <a:schemeClr val="tx1">
                    <a:tint val="75000"/>
                  </a:schemeClr>
                </a:solidFill>
                <a:latin typeface="+mn-lt"/>
              </a:rPr>
              <a:t> </a:t>
            </a:r>
          </a:p>
          <a:p>
            <a:pPr fontAlgn="auto">
              <a:spcBef>
                <a:spcPct val="20000"/>
              </a:spcBef>
              <a:spcAft>
                <a:spcPts val="0"/>
              </a:spcAft>
              <a:defRPr/>
            </a:pPr>
            <a:r>
              <a:rPr lang="en-US" sz="2400" dirty="0">
                <a:latin typeface="+mn-lt"/>
              </a:rPr>
              <a:t>children up to 40 pounds </a:t>
            </a:r>
          </a:p>
        </p:txBody>
      </p:sp>
      <p:pic>
        <p:nvPicPr>
          <p:cNvPr id="24581" name="Picture 6" descr="Pedimate_Usage.JPG"/>
          <p:cNvPicPr>
            <a:picLocks noChangeAspect="1"/>
          </p:cNvPicPr>
          <p:nvPr/>
        </p:nvPicPr>
        <p:blipFill>
          <a:blip r:embed="rId3"/>
          <a:srcRect/>
          <a:stretch>
            <a:fillRect/>
          </a:stretch>
        </p:blipFill>
        <p:spPr bwMode="auto">
          <a:xfrm>
            <a:off x="4648200" y="1981200"/>
            <a:ext cx="1695450" cy="1789113"/>
          </a:xfrm>
          <a:prstGeom prst="rect">
            <a:avLst/>
          </a:prstGeom>
          <a:noFill/>
          <a:ln w="9525">
            <a:noFill/>
            <a:miter lim="800000"/>
            <a:headEnd/>
            <a:tailEnd/>
          </a:ln>
        </p:spPr>
      </p:pic>
      <p:pic>
        <p:nvPicPr>
          <p:cNvPr id="24582" name="Picture 8" descr="1129153015135_Ferno.jpg"/>
          <p:cNvPicPr>
            <a:picLocks noChangeAspect="1"/>
          </p:cNvPicPr>
          <p:nvPr/>
        </p:nvPicPr>
        <p:blipFill>
          <a:blip r:embed="rId4"/>
          <a:srcRect/>
          <a:stretch>
            <a:fillRect/>
          </a:stretch>
        </p:blipFill>
        <p:spPr bwMode="auto">
          <a:xfrm>
            <a:off x="6400800" y="2133600"/>
            <a:ext cx="2514600" cy="2287588"/>
          </a:xfrm>
          <a:prstGeom prst="rect">
            <a:avLst/>
          </a:prstGeom>
          <a:noFill/>
          <a:ln w="9525">
            <a:noFill/>
            <a:miter lim="800000"/>
            <a:headEnd/>
            <a:tailEnd/>
          </a:ln>
        </p:spPr>
      </p:pic>
      <p:pic>
        <p:nvPicPr>
          <p:cNvPr id="24583" name="Picture 9" descr="Pedimate on cot.JPG"/>
          <p:cNvPicPr>
            <a:picLocks noChangeAspect="1"/>
          </p:cNvPicPr>
          <p:nvPr/>
        </p:nvPicPr>
        <p:blipFill>
          <a:blip r:embed="rId5"/>
          <a:srcRect/>
          <a:stretch>
            <a:fillRect/>
          </a:stretch>
        </p:blipFill>
        <p:spPr bwMode="auto">
          <a:xfrm>
            <a:off x="6604000" y="4800600"/>
            <a:ext cx="2336800" cy="1752600"/>
          </a:xfrm>
          <a:prstGeom prst="rect">
            <a:avLst/>
          </a:prstGeom>
          <a:noFill/>
          <a:ln w="9525">
            <a:noFill/>
            <a:miter lim="800000"/>
            <a:headEnd/>
            <a:tailEnd/>
          </a:ln>
        </p:spPr>
      </p:pic>
      <p:pic>
        <p:nvPicPr>
          <p:cNvPr id="24584" name="Picture 4" descr="S:\Joes\Pediatric Restraints\Pedimate_Action.jpg"/>
          <p:cNvPicPr>
            <a:picLocks noChangeAspect="1" noChangeArrowheads="1"/>
          </p:cNvPicPr>
          <p:nvPr/>
        </p:nvPicPr>
        <p:blipFill>
          <a:blip r:embed="rId6"/>
          <a:srcRect/>
          <a:stretch>
            <a:fillRect/>
          </a:stretch>
        </p:blipFill>
        <p:spPr bwMode="auto">
          <a:xfrm>
            <a:off x="3733800" y="4572000"/>
            <a:ext cx="2490788"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S:\Joes\Pediatric Restraints\PediPal_TransferSeat.jpg"/>
          <p:cNvPicPr>
            <a:picLocks noChangeAspect="1" noChangeArrowheads="1"/>
          </p:cNvPicPr>
          <p:nvPr/>
        </p:nvPicPr>
        <p:blipFill>
          <a:blip r:embed="rId2"/>
          <a:srcRect/>
          <a:stretch>
            <a:fillRect/>
          </a:stretch>
        </p:blipFill>
        <p:spPr bwMode="auto">
          <a:xfrm>
            <a:off x="5334000" y="304800"/>
            <a:ext cx="1949450" cy="2819400"/>
          </a:xfrm>
          <a:prstGeom prst="rect">
            <a:avLst/>
          </a:prstGeom>
          <a:solidFill>
            <a:schemeClr val="accent2"/>
          </a:solidFill>
          <a:ln w="9525">
            <a:noFill/>
            <a:miter lim="800000"/>
            <a:headEnd/>
            <a:tailEnd/>
          </a:ln>
        </p:spPr>
      </p:pic>
      <p:pic>
        <p:nvPicPr>
          <p:cNvPr id="25602" name="Picture 4" descr="FernoLogo-NoTagline - white background.jpg"/>
          <p:cNvPicPr>
            <a:picLocks noChangeAspect="1"/>
          </p:cNvPicPr>
          <p:nvPr/>
        </p:nvPicPr>
        <p:blipFill>
          <a:blip r:embed="rId3"/>
          <a:srcRect/>
          <a:stretch>
            <a:fillRect/>
          </a:stretch>
        </p:blipFill>
        <p:spPr bwMode="auto">
          <a:xfrm>
            <a:off x="685800" y="762000"/>
            <a:ext cx="1903413" cy="566738"/>
          </a:xfrm>
          <a:prstGeom prst="rect">
            <a:avLst/>
          </a:prstGeom>
          <a:noFill/>
          <a:ln w="9525">
            <a:noFill/>
            <a:miter lim="800000"/>
            <a:headEnd/>
            <a:tailEnd/>
          </a:ln>
        </p:spPr>
      </p:pic>
      <p:pic>
        <p:nvPicPr>
          <p:cNvPr id="25603" name="Picture 4" descr="S:\Joes\Pediatric Restraints\PediPal_usage.jpg"/>
          <p:cNvPicPr>
            <a:picLocks noChangeAspect="1" noChangeArrowheads="1"/>
          </p:cNvPicPr>
          <p:nvPr/>
        </p:nvPicPr>
        <p:blipFill>
          <a:blip r:embed="rId4"/>
          <a:srcRect/>
          <a:stretch>
            <a:fillRect/>
          </a:stretch>
        </p:blipFill>
        <p:spPr bwMode="auto">
          <a:xfrm>
            <a:off x="990600" y="5029200"/>
            <a:ext cx="1524000" cy="1524000"/>
          </a:xfrm>
          <a:prstGeom prst="rect">
            <a:avLst/>
          </a:prstGeom>
          <a:noFill/>
          <a:ln w="9525">
            <a:noFill/>
            <a:miter lim="800000"/>
            <a:headEnd/>
            <a:tailEnd/>
          </a:ln>
        </p:spPr>
      </p:pic>
      <p:pic>
        <p:nvPicPr>
          <p:cNvPr id="25604" name="Picture 6" descr="DSCN0315.JPG"/>
          <p:cNvPicPr>
            <a:picLocks noChangeAspect="1"/>
          </p:cNvPicPr>
          <p:nvPr/>
        </p:nvPicPr>
        <p:blipFill>
          <a:blip r:embed="rId5"/>
          <a:srcRect/>
          <a:stretch>
            <a:fillRect/>
          </a:stretch>
        </p:blipFill>
        <p:spPr bwMode="auto">
          <a:xfrm>
            <a:off x="6858000" y="3657600"/>
            <a:ext cx="2057400" cy="2743200"/>
          </a:xfrm>
          <a:prstGeom prst="rect">
            <a:avLst/>
          </a:prstGeom>
          <a:noFill/>
          <a:ln w="9525">
            <a:noFill/>
            <a:miter lim="800000"/>
            <a:headEnd/>
            <a:tailEnd/>
          </a:ln>
        </p:spPr>
      </p:pic>
      <p:pic>
        <p:nvPicPr>
          <p:cNvPr id="25605" name="Picture 7" descr="DSCN0323.JPG"/>
          <p:cNvPicPr>
            <a:picLocks noChangeAspect="1"/>
          </p:cNvPicPr>
          <p:nvPr/>
        </p:nvPicPr>
        <p:blipFill>
          <a:blip r:embed="rId6"/>
          <a:srcRect/>
          <a:stretch>
            <a:fillRect/>
          </a:stretch>
        </p:blipFill>
        <p:spPr bwMode="auto">
          <a:xfrm>
            <a:off x="7315200" y="685800"/>
            <a:ext cx="1676400" cy="2235200"/>
          </a:xfrm>
          <a:prstGeom prst="rect">
            <a:avLst/>
          </a:prstGeom>
          <a:noFill/>
          <a:ln w="9525">
            <a:noFill/>
            <a:miter lim="800000"/>
            <a:headEnd/>
            <a:tailEnd/>
          </a:ln>
        </p:spPr>
      </p:pic>
      <p:pic>
        <p:nvPicPr>
          <p:cNvPr id="25606" name="Picture 8" descr="DSCN0325.JPG"/>
          <p:cNvPicPr>
            <a:picLocks noChangeAspect="1"/>
          </p:cNvPicPr>
          <p:nvPr/>
        </p:nvPicPr>
        <p:blipFill>
          <a:blip r:embed="rId7"/>
          <a:srcRect/>
          <a:stretch>
            <a:fillRect/>
          </a:stretch>
        </p:blipFill>
        <p:spPr bwMode="auto">
          <a:xfrm>
            <a:off x="4343400" y="3733800"/>
            <a:ext cx="2057400" cy="2743200"/>
          </a:xfrm>
          <a:prstGeom prst="rect">
            <a:avLst/>
          </a:prstGeom>
          <a:noFill/>
          <a:ln w="9525">
            <a:noFill/>
            <a:miter lim="800000"/>
            <a:headEnd/>
            <a:tailEnd/>
          </a:ln>
        </p:spPr>
      </p:pic>
      <p:sp>
        <p:nvSpPr>
          <p:cNvPr id="10" name="TextBox 9"/>
          <p:cNvSpPr txBox="1"/>
          <p:nvPr/>
        </p:nvSpPr>
        <p:spPr>
          <a:xfrm>
            <a:off x="457200" y="1371600"/>
            <a:ext cx="5257800" cy="2586038"/>
          </a:xfrm>
          <a:prstGeom prst="rect">
            <a:avLst/>
          </a:prstGeom>
          <a:noFill/>
        </p:spPr>
        <p:txBody>
          <a:bodyPr>
            <a:spAutoFit/>
          </a:bodyPr>
          <a:lstStyle/>
          <a:p>
            <a:pPr>
              <a:defRPr/>
            </a:pPr>
            <a:r>
              <a:rPr lang="en-US" sz="2400" dirty="0">
                <a:latin typeface="+mn-lt"/>
              </a:rPr>
              <a:t>Pros:</a:t>
            </a:r>
          </a:p>
          <a:p>
            <a:pPr>
              <a:buFont typeface="Arial" pitchFamily="34" charset="0"/>
              <a:buChar char="•"/>
              <a:defRPr/>
            </a:pPr>
            <a:r>
              <a:rPr lang="en-US" sz="2400" dirty="0">
                <a:latin typeface="+mn-lt"/>
              </a:rPr>
              <a:t>  Stores flat in ambulance compartment</a:t>
            </a:r>
          </a:p>
          <a:p>
            <a:pPr>
              <a:buFont typeface="Arial" pitchFamily="34" charset="0"/>
              <a:buChar char="•"/>
              <a:defRPr/>
            </a:pPr>
            <a:r>
              <a:rPr lang="en-US" sz="2400" dirty="0">
                <a:latin typeface="+mn-lt"/>
              </a:rPr>
              <a:t>  Easy to adjust for all size children</a:t>
            </a:r>
          </a:p>
          <a:p>
            <a:pPr>
              <a:buFont typeface="Arial" pitchFamily="34" charset="0"/>
              <a:buChar char="•"/>
              <a:defRPr/>
            </a:pPr>
            <a:r>
              <a:rPr lang="en-US" sz="2400" dirty="0">
                <a:latin typeface="+mn-lt"/>
              </a:rPr>
              <a:t>  Easy to clean</a:t>
            </a:r>
          </a:p>
          <a:p>
            <a:pPr>
              <a:buFont typeface="Arial" pitchFamily="34" charset="0"/>
              <a:buChar char="•"/>
              <a:defRPr/>
            </a:pPr>
            <a:r>
              <a:rPr lang="en-US" sz="2400" dirty="0">
                <a:latin typeface="+mn-lt"/>
              </a:rPr>
              <a:t>  Meets all applicable FMVSS standards</a:t>
            </a:r>
          </a:p>
          <a:p>
            <a:pPr>
              <a:buFont typeface="Arial" pitchFamily="34" charset="0"/>
              <a:buChar char="•"/>
              <a:defRPr/>
            </a:pPr>
            <a:r>
              <a:rPr lang="en-US" sz="2400" dirty="0">
                <a:latin typeface="+mn-lt"/>
              </a:rPr>
              <a:t>  Use in standard seats and on  cot</a:t>
            </a:r>
          </a:p>
          <a:p>
            <a:pPr>
              <a:buFont typeface="Arial" pitchFamily="34" charset="0"/>
              <a:buChar char="•"/>
              <a:defRPr/>
            </a:pPr>
            <a:endParaRPr lang="en-US" dirty="0"/>
          </a:p>
        </p:txBody>
      </p:sp>
      <p:sp>
        <p:nvSpPr>
          <p:cNvPr id="11" name="TextBox 10"/>
          <p:cNvSpPr txBox="1"/>
          <p:nvPr/>
        </p:nvSpPr>
        <p:spPr>
          <a:xfrm>
            <a:off x="457200" y="3810000"/>
            <a:ext cx="3886200" cy="1200150"/>
          </a:xfrm>
          <a:prstGeom prst="rect">
            <a:avLst/>
          </a:prstGeom>
          <a:noFill/>
        </p:spPr>
        <p:txBody>
          <a:bodyPr>
            <a:spAutoFit/>
          </a:bodyPr>
          <a:lstStyle/>
          <a:p>
            <a:pPr>
              <a:defRPr/>
            </a:pPr>
            <a:r>
              <a:rPr lang="en-US" sz="2400" dirty="0">
                <a:latin typeface="+mn-lt"/>
              </a:rPr>
              <a:t>Cons:</a:t>
            </a:r>
          </a:p>
          <a:p>
            <a:pPr>
              <a:buFont typeface="Arial" pitchFamily="34" charset="0"/>
              <a:buChar char="•"/>
              <a:defRPr/>
            </a:pPr>
            <a:r>
              <a:rPr lang="en-US" sz="2400" dirty="0">
                <a:latin typeface="+mn-lt"/>
              </a:rPr>
              <a:t>  Price</a:t>
            </a:r>
          </a:p>
          <a:p>
            <a:pPr>
              <a:buFont typeface="Arial" pitchFamily="34" charset="0"/>
              <a:buChar char="•"/>
              <a:defRPr/>
            </a:pPr>
            <a:r>
              <a:rPr lang="en-US" sz="2400" dirty="0">
                <a:latin typeface="+mn-lt"/>
              </a:rPr>
              <a:t>  Does not immobilize</a:t>
            </a:r>
          </a:p>
        </p:txBody>
      </p:sp>
      <p:sp>
        <p:nvSpPr>
          <p:cNvPr id="12" name="TextBox 11"/>
          <p:cNvSpPr txBox="1"/>
          <p:nvPr/>
        </p:nvSpPr>
        <p:spPr>
          <a:xfrm>
            <a:off x="152400" y="228600"/>
            <a:ext cx="5943600" cy="1138238"/>
          </a:xfrm>
          <a:prstGeom prst="rect">
            <a:avLst/>
          </a:prstGeom>
          <a:noFill/>
        </p:spPr>
        <p:txBody>
          <a:bodyPr>
            <a:spAutoFit/>
          </a:bodyPr>
          <a:lstStyle/>
          <a:p>
            <a:pPr>
              <a:defRPr/>
            </a:pPr>
            <a:r>
              <a:rPr lang="en-US" sz="3600" dirty="0">
                <a:latin typeface="+mn-lt"/>
              </a:rPr>
              <a:t>Pedi-Pal® Child Transport Seat </a:t>
            </a:r>
          </a:p>
          <a:p>
            <a:pPr>
              <a:defRPr/>
            </a:pPr>
            <a:r>
              <a:rPr lang="en-US" sz="2800" dirty="0">
                <a:latin typeface="+mn-lt"/>
              </a:rPr>
              <a:t>by</a:t>
            </a:r>
            <a:r>
              <a:rPr lang="en-US" sz="3200" dirty="0">
                <a:latin typeface="+mn-lt"/>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4419600" y="3200400"/>
            <a:ext cx="2905125" cy="3133725"/>
          </a:xfrm>
          <a:prstGeom prst="rect">
            <a:avLst/>
          </a:prstGeom>
          <a:noFill/>
          <a:ln w="9525">
            <a:noFill/>
            <a:miter lim="800000"/>
            <a:headEnd/>
            <a:tailEnd/>
          </a:ln>
        </p:spPr>
      </p:pic>
      <p:pic>
        <p:nvPicPr>
          <p:cNvPr id="26626" name="Picture 3"/>
          <p:cNvPicPr>
            <a:picLocks noChangeAspect="1" noChangeArrowheads="1"/>
          </p:cNvPicPr>
          <p:nvPr/>
        </p:nvPicPr>
        <p:blipFill>
          <a:blip r:embed="rId3"/>
          <a:srcRect/>
          <a:stretch>
            <a:fillRect/>
          </a:stretch>
        </p:blipFill>
        <p:spPr bwMode="auto">
          <a:xfrm>
            <a:off x="6553200" y="1600200"/>
            <a:ext cx="2228850" cy="3162300"/>
          </a:xfrm>
          <a:prstGeom prst="rect">
            <a:avLst/>
          </a:prstGeom>
          <a:noFill/>
          <a:ln w="9525">
            <a:noFill/>
            <a:miter lim="800000"/>
            <a:headEnd/>
            <a:tailEnd/>
          </a:ln>
        </p:spPr>
      </p:pic>
      <p:pic>
        <p:nvPicPr>
          <p:cNvPr id="26627" name="Picture 4"/>
          <p:cNvPicPr>
            <a:picLocks noChangeAspect="1" noChangeArrowheads="1"/>
          </p:cNvPicPr>
          <p:nvPr/>
        </p:nvPicPr>
        <p:blipFill>
          <a:blip r:embed="rId4"/>
          <a:srcRect/>
          <a:stretch>
            <a:fillRect/>
          </a:stretch>
        </p:blipFill>
        <p:spPr bwMode="auto">
          <a:xfrm>
            <a:off x="5029200" y="1371600"/>
            <a:ext cx="1295400" cy="1416050"/>
          </a:xfrm>
          <a:prstGeom prst="rect">
            <a:avLst/>
          </a:prstGeom>
          <a:noFill/>
          <a:ln w="9525">
            <a:noFill/>
            <a:miter lim="800000"/>
            <a:headEnd/>
            <a:tailEnd/>
          </a:ln>
        </p:spPr>
      </p:pic>
      <p:sp>
        <p:nvSpPr>
          <p:cNvPr id="8" name="TextBox 7"/>
          <p:cNvSpPr txBox="1"/>
          <p:nvPr/>
        </p:nvSpPr>
        <p:spPr>
          <a:xfrm>
            <a:off x="457200" y="152400"/>
            <a:ext cx="6324600" cy="1077913"/>
          </a:xfrm>
          <a:prstGeom prst="rect">
            <a:avLst/>
          </a:prstGeom>
          <a:noFill/>
        </p:spPr>
        <p:txBody>
          <a:bodyPr>
            <a:spAutoFit/>
          </a:bodyPr>
          <a:lstStyle/>
          <a:p>
            <a:pPr>
              <a:defRPr/>
            </a:pPr>
            <a:r>
              <a:rPr lang="en-US" sz="3600" dirty="0">
                <a:latin typeface="+mn-lt"/>
              </a:rPr>
              <a:t>SafeGuard Transport </a:t>
            </a:r>
          </a:p>
          <a:p>
            <a:pPr>
              <a:defRPr/>
            </a:pPr>
            <a:r>
              <a:rPr lang="en-US" sz="2800" dirty="0">
                <a:latin typeface="+mn-lt"/>
              </a:rPr>
              <a:t>by IMMI®</a:t>
            </a:r>
          </a:p>
        </p:txBody>
      </p:sp>
      <p:sp>
        <p:nvSpPr>
          <p:cNvPr id="9" name="TextBox 8"/>
          <p:cNvSpPr txBox="1"/>
          <p:nvPr/>
        </p:nvSpPr>
        <p:spPr>
          <a:xfrm>
            <a:off x="838200" y="1371600"/>
            <a:ext cx="3810000" cy="1938338"/>
          </a:xfrm>
          <a:prstGeom prst="rect">
            <a:avLst/>
          </a:prstGeom>
          <a:noFill/>
        </p:spPr>
        <p:txBody>
          <a:bodyPr>
            <a:spAutoFit/>
          </a:bodyPr>
          <a:lstStyle/>
          <a:p>
            <a:pPr>
              <a:defRPr/>
            </a:pPr>
            <a:r>
              <a:rPr lang="en-US" sz="2400" dirty="0">
                <a:latin typeface="+mn-lt"/>
              </a:rPr>
              <a:t>Pros:</a:t>
            </a:r>
          </a:p>
          <a:p>
            <a:pPr>
              <a:buFont typeface="Arial" pitchFamily="34" charset="0"/>
              <a:buChar char="•"/>
              <a:defRPr/>
            </a:pPr>
            <a:r>
              <a:rPr lang="en-US" sz="2400" dirty="0">
                <a:latin typeface="+mn-lt"/>
              </a:rPr>
              <a:t> Adjustable for a wide range of children</a:t>
            </a:r>
          </a:p>
          <a:p>
            <a:pPr>
              <a:buFont typeface="Arial" pitchFamily="34" charset="0"/>
              <a:buChar char="•"/>
              <a:defRPr/>
            </a:pPr>
            <a:r>
              <a:rPr lang="en-US" sz="2400" dirty="0">
                <a:latin typeface="+mn-lt"/>
              </a:rPr>
              <a:t> Crash tested</a:t>
            </a:r>
          </a:p>
          <a:p>
            <a:pPr>
              <a:buFont typeface="Arial" pitchFamily="34" charset="0"/>
              <a:buChar char="•"/>
              <a:defRPr/>
            </a:pPr>
            <a:r>
              <a:rPr lang="en-US" sz="2400" dirty="0">
                <a:latin typeface="+mn-lt"/>
              </a:rPr>
              <a:t> Adjustable backrest</a:t>
            </a:r>
          </a:p>
        </p:txBody>
      </p:sp>
      <p:sp>
        <p:nvSpPr>
          <p:cNvPr id="10" name="TextBox 9"/>
          <p:cNvSpPr txBox="1"/>
          <p:nvPr/>
        </p:nvSpPr>
        <p:spPr>
          <a:xfrm>
            <a:off x="914400" y="3810000"/>
            <a:ext cx="3352800" cy="1570038"/>
          </a:xfrm>
          <a:prstGeom prst="rect">
            <a:avLst/>
          </a:prstGeom>
          <a:noFill/>
        </p:spPr>
        <p:txBody>
          <a:bodyPr>
            <a:spAutoFit/>
          </a:bodyPr>
          <a:lstStyle/>
          <a:p>
            <a:pPr>
              <a:defRPr/>
            </a:pPr>
            <a:r>
              <a:rPr lang="en-US" sz="2400" dirty="0">
                <a:latin typeface="+mn-lt"/>
              </a:rPr>
              <a:t>Cons:</a:t>
            </a:r>
          </a:p>
          <a:p>
            <a:pPr>
              <a:buFont typeface="Arial" pitchFamily="34" charset="0"/>
              <a:buChar char="•"/>
              <a:defRPr/>
            </a:pPr>
            <a:r>
              <a:rPr lang="en-US" sz="2400" dirty="0">
                <a:latin typeface="+mn-lt"/>
              </a:rPr>
              <a:t> Only be used on a cot</a:t>
            </a:r>
          </a:p>
          <a:p>
            <a:pPr>
              <a:buFont typeface="Arial" pitchFamily="34" charset="0"/>
              <a:buChar char="•"/>
              <a:defRPr/>
            </a:pPr>
            <a:r>
              <a:rPr lang="en-US" sz="2400" dirty="0">
                <a:latin typeface="+mn-lt"/>
              </a:rPr>
              <a:t> Expensive</a:t>
            </a:r>
          </a:p>
          <a:p>
            <a:pPr>
              <a:buFont typeface="Arial" pitchFamily="34" charset="0"/>
              <a:buChar char="•"/>
              <a:defRPr/>
            </a:pPr>
            <a:r>
              <a:rPr lang="en-US" sz="2400" dirty="0">
                <a:latin typeface="+mn-lt"/>
              </a:rPr>
              <a:t> Storage and weight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srcRect t="25000"/>
          <a:stretch>
            <a:fillRect/>
          </a:stretch>
        </p:blipFill>
        <p:spPr bwMode="auto">
          <a:xfrm>
            <a:off x="5173663" y="838200"/>
            <a:ext cx="3671887" cy="2514600"/>
          </a:xfrm>
          <a:prstGeom prst="rect">
            <a:avLst/>
          </a:prstGeom>
          <a:noFill/>
          <a:ln w="9525">
            <a:noFill/>
            <a:miter lim="800000"/>
            <a:headEnd/>
            <a:tailEnd/>
          </a:ln>
        </p:spPr>
      </p:pic>
      <p:pic>
        <p:nvPicPr>
          <p:cNvPr id="27650" name="Picture 5"/>
          <p:cNvPicPr>
            <a:picLocks noChangeAspect="1" noChangeArrowheads="1"/>
          </p:cNvPicPr>
          <p:nvPr/>
        </p:nvPicPr>
        <p:blipFill>
          <a:blip r:embed="rId3"/>
          <a:srcRect/>
          <a:stretch>
            <a:fillRect/>
          </a:stretch>
        </p:blipFill>
        <p:spPr bwMode="auto">
          <a:xfrm>
            <a:off x="3352800" y="5105400"/>
            <a:ext cx="1452563" cy="1393825"/>
          </a:xfrm>
          <a:prstGeom prst="rect">
            <a:avLst/>
          </a:prstGeom>
          <a:noFill/>
          <a:ln w="9525">
            <a:noFill/>
            <a:miter lim="800000"/>
            <a:headEnd/>
            <a:tailEnd/>
          </a:ln>
        </p:spPr>
      </p:pic>
      <p:pic>
        <p:nvPicPr>
          <p:cNvPr id="27651" name="Picture 6"/>
          <p:cNvPicPr>
            <a:picLocks noChangeAspect="1" noChangeArrowheads="1"/>
          </p:cNvPicPr>
          <p:nvPr/>
        </p:nvPicPr>
        <p:blipFill>
          <a:blip r:embed="rId4"/>
          <a:srcRect/>
          <a:stretch>
            <a:fillRect/>
          </a:stretch>
        </p:blipFill>
        <p:spPr bwMode="auto">
          <a:xfrm>
            <a:off x="1219200" y="5257800"/>
            <a:ext cx="1341438" cy="1128713"/>
          </a:xfrm>
          <a:prstGeom prst="rect">
            <a:avLst/>
          </a:prstGeom>
          <a:noFill/>
          <a:ln w="9525">
            <a:noFill/>
            <a:miter lim="800000"/>
            <a:headEnd/>
            <a:tailEnd/>
          </a:ln>
        </p:spPr>
      </p:pic>
      <p:pic>
        <p:nvPicPr>
          <p:cNvPr id="27652" name="Picture 2"/>
          <p:cNvPicPr>
            <a:picLocks noChangeAspect="1" noChangeArrowheads="1"/>
          </p:cNvPicPr>
          <p:nvPr/>
        </p:nvPicPr>
        <p:blipFill>
          <a:blip r:embed="rId5"/>
          <a:srcRect/>
          <a:stretch>
            <a:fillRect/>
          </a:stretch>
        </p:blipFill>
        <p:spPr bwMode="auto">
          <a:xfrm>
            <a:off x="5181600" y="4038600"/>
            <a:ext cx="2135188" cy="2362200"/>
          </a:xfrm>
          <a:prstGeom prst="rect">
            <a:avLst/>
          </a:prstGeom>
          <a:noFill/>
          <a:ln w="9525">
            <a:noFill/>
            <a:miter lim="800000"/>
            <a:headEnd/>
            <a:tailEnd/>
          </a:ln>
        </p:spPr>
      </p:pic>
      <p:pic>
        <p:nvPicPr>
          <p:cNvPr id="27653" name="Picture 5"/>
          <p:cNvPicPr>
            <a:picLocks noChangeAspect="1" noChangeArrowheads="1"/>
          </p:cNvPicPr>
          <p:nvPr/>
        </p:nvPicPr>
        <p:blipFill>
          <a:blip r:embed="rId6"/>
          <a:srcRect/>
          <a:stretch>
            <a:fillRect/>
          </a:stretch>
        </p:blipFill>
        <p:spPr bwMode="auto">
          <a:xfrm>
            <a:off x="7335838" y="3657600"/>
            <a:ext cx="1808162" cy="2209800"/>
          </a:xfrm>
          <a:prstGeom prst="rect">
            <a:avLst/>
          </a:prstGeom>
          <a:noFill/>
          <a:ln w="9525">
            <a:noFill/>
            <a:miter lim="800000"/>
            <a:headEnd/>
            <a:tailEnd/>
          </a:ln>
        </p:spPr>
      </p:pic>
      <p:sp>
        <p:nvSpPr>
          <p:cNvPr id="10" name="TextBox 9"/>
          <p:cNvSpPr txBox="1"/>
          <p:nvPr/>
        </p:nvSpPr>
        <p:spPr>
          <a:xfrm>
            <a:off x="838200" y="1524000"/>
            <a:ext cx="3276600" cy="1600200"/>
          </a:xfrm>
          <a:prstGeom prst="rect">
            <a:avLst/>
          </a:prstGeom>
          <a:noFill/>
        </p:spPr>
        <p:txBody>
          <a:bodyPr>
            <a:spAutoFit/>
          </a:bodyPr>
          <a:lstStyle/>
          <a:p>
            <a:pPr>
              <a:defRPr/>
            </a:pPr>
            <a:r>
              <a:rPr lang="en-US" sz="2400" dirty="0">
                <a:latin typeface="+mn-lt"/>
              </a:rPr>
              <a:t>Pros:</a:t>
            </a:r>
          </a:p>
          <a:p>
            <a:pPr>
              <a:buFont typeface="Arial" pitchFamily="34" charset="0"/>
              <a:buChar char="•"/>
              <a:defRPr/>
            </a:pPr>
            <a:r>
              <a:rPr lang="en-US" sz="2400" dirty="0">
                <a:latin typeface="+mn-lt"/>
              </a:rPr>
              <a:t> Easy to store</a:t>
            </a:r>
          </a:p>
          <a:p>
            <a:pPr>
              <a:buFont typeface="Arial" pitchFamily="34" charset="0"/>
              <a:buChar char="•"/>
              <a:defRPr/>
            </a:pPr>
            <a:r>
              <a:rPr lang="en-US" sz="2400" dirty="0">
                <a:latin typeface="+mn-lt"/>
              </a:rPr>
              <a:t> Lightweight</a:t>
            </a:r>
          </a:p>
          <a:p>
            <a:pPr>
              <a:defRPr/>
            </a:pPr>
            <a:endParaRPr lang="en-US" sz="2400" dirty="0">
              <a:latin typeface="+mn-lt"/>
            </a:endParaRPr>
          </a:p>
        </p:txBody>
      </p:sp>
      <p:sp>
        <p:nvSpPr>
          <p:cNvPr id="11" name="TextBox 10"/>
          <p:cNvSpPr txBox="1"/>
          <p:nvPr/>
        </p:nvSpPr>
        <p:spPr>
          <a:xfrm>
            <a:off x="914400" y="2971800"/>
            <a:ext cx="3352800" cy="1570038"/>
          </a:xfrm>
          <a:prstGeom prst="rect">
            <a:avLst/>
          </a:prstGeom>
          <a:noFill/>
        </p:spPr>
        <p:txBody>
          <a:bodyPr>
            <a:spAutoFit/>
          </a:bodyPr>
          <a:lstStyle/>
          <a:p>
            <a:pPr>
              <a:defRPr/>
            </a:pPr>
            <a:r>
              <a:rPr lang="en-US" sz="2400" dirty="0">
                <a:latin typeface="+mn-lt"/>
              </a:rPr>
              <a:t>Cons:</a:t>
            </a:r>
          </a:p>
          <a:p>
            <a:pPr>
              <a:buFont typeface="Arial" pitchFamily="34" charset="0"/>
              <a:buChar char="•"/>
              <a:defRPr/>
            </a:pPr>
            <a:r>
              <a:rPr lang="en-US" sz="2400" dirty="0">
                <a:latin typeface="+mn-lt"/>
              </a:rPr>
              <a:t> Not infant compatible</a:t>
            </a:r>
          </a:p>
          <a:p>
            <a:pPr>
              <a:buFont typeface="Arial" pitchFamily="34" charset="0"/>
              <a:buChar char="•"/>
              <a:defRPr/>
            </a:pPr>
            <a:r>
              <a:rPr lang="en-US" sz="2400" dirty="0">
                <a:latin typeface="+mn-lt"/>
              </a:rPr>
              <a:t> Can puncture</a:t>
            </a:r>
          </a:p>
          <a:p>
            <a:pPr>
              <a:buFont typeface="Arial" pitchFamily="34" charset="0"/>
              <a:buChar char="•"/>
              <a:defRPr/>
            </a:pPr>
            <a:r>
              <a:rPr lang="en-US" sz="2400" dirty="0">
                <a:latin typeface="+mn-lt"/>
              </a:rPr>
              <a:t> Electric requirement</a:t>
            </a:r>
          </a:p>
        </p:txBody>
      </p:sp>
      <p:sp>
        <p:nvSpPr>
          <p:cNvPr id="12" name="Rectangle 11"/>
          <p:cNvSpPr/>
          <p:nvPr/>
        </p:nvSpPr>
        <p:spPr>
          <a:xfrm>
            <a:off x="381000" y="228600"/>
            <a:ext cx="6969125" cy="1200150"/>
          </a:xfrm>
          <a:prstGeom prst="rect">
            <a:avLst/>
          </a:prstGeom>
        </p:spPr>
        <p:txBody>
          <a:bodyPr wrap="none">
            <a:spAutoFit/>
          </a:bodyPr>
          <a:lstStyle/>
          <a:p>
            <a:pPr>
              <a:defRPr/>
            </a:pPr>
            <a:r>
              <a:rPr lang="en-US" sz="3600" dirty="0">
                <a:latin typeface="+mn-lt"/>
              </a:rPr>
              <a:t>Aria™ Air Filled Child Transport Seat </a:t>
            </a:r>
          </a:p>
          <a:p>
            <a:pPr>
              <a:defRPr/>
            </a:pPr>
            <a:r>
              <a:rPr lang="en-US" sz="2800" dirty="0">
                <a:latin typeface="+mn-lt"/>
              </a:rPr>
              <a:t>by EP&amp; R</a:t>
            </a:r>
            <a:r>
              <a:rPr lang="en-US" sz="3600" dirty="0">
                <a:latin typeface="+mn-l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04800" y="1905000"/>
            <a:ext cx="8839200" cy="2514600"/>
          </a:xfrm>
        </p:spPr>
        <p:txBody>
          <a:bodyPr/>
          <a:lstStyle/>
          <a:p>
            <a:pPr algn="l" eaLnBrk="1" hangingPunct="1"/>
            <a:r>
              <a:rPr lang="en-US" smtClean="0"/>
              <a:t>Child whose condition requires continuous and/or intensive medical monitoring and/or interventions</a:t>
            </a:r>
          </a:p>
        </p:txBody>
      </p:sp>
      <p:sp>
        <p:nvSpPr>
          <p:cNvPr id="28674" name="Rectangle 2"/>
          <p:cNvSpPr>
            <a:spLocks noChangeArrowheads="1"/>
          </p:cNvSpPr>
          <p:nvPr/>
        </p:nvSpPr>
        <p:spPr bwMode="auto">
          <a:xfrm>
            <a:off x="533400" y="5486400"/>
            <a:ext cx="6705600" cy="923925"/>
          </a:xfrm>
          <a:prstGeom prst="rect">
            <a:avLst/>
          </a:prstGeom>
          <a:noFill/>
          <a:ln w="9525">
            <a:noFill/>
            <a:miter lim="800000"/>
            <a:headEnd/>
            <a:tailEnd/>
          </a:ln>
        </p:spPr>
        <p:txBody>
          <a:bodyPr>
            <a:spAutoFit/>
          </a:bodyPr>
          <a:lstStyle/>
          <a:p>
            <a:r>
              <a:rPr lang="en-US"/>
              <a:t>Note: Devices in this section are primarily medical devices and secondarily compliant to FMVSS standards.</a:t>
            </a:r>
          </a:p>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304800" y="457200"/>
            <a:ext cx="8077200" cy="762000"/>
          </a:xfrm>
        </p:spPr>
        <p:txBody>
          <a:bodyPr/>
          <a:lstStyle/>
          <a:p>
            <a:pPr algn="l" eaLnBrk="1" hangingPunct="1"/>
            <a:r>
              <a:rPr lang="en-US" sz="3600" smtClean="0"/>
              <a:t>BabyPod™ Pediatric Transporter </a:t>
            </a:r>
            <a:r>
              <a:rPr lang="en-US" smtClean="0"/>
              <a:t/>
            </a:r>
            <a:br>
              <a:rPr lang="en-US" smtClean="0"/>
            </a:br>
            <a:r>
              <a:rPr lang="en-US" sz="2800" smtClean="0"/>
              <a:t>by Ferno</a:t>
            </a:r>
          </a:p>
        </p:txBody>
      </p:sp>
      <p:sp>
        <p:nvSpPr>
          <p:cNvPr id="3" name="Subtitle 2"/>
          <p:cNvSpPr>
            <a:spLocks noGrp="1"/>
          </p:cNvSpPr>
          <p:nvPr>
            <p:ph type="subTitle" idx="1"/>
          </p:nvPr>
        </p:nvSpPr>
        <p:spPr>
          <a:xfrm>
            <a:off x="457200" y="1752600"/>
            <a:ext cx="6400800" cy="1752600"/>
          </a:xfrm>
        </p:spPr>
        <p:txBody>
          <a:bodyPr rtlCol="0">
            <a:normAutofit/>
          </a:bodyPr>
          <a:lstStyle/>
          <a:p>
            <a:pPr algn="l" eaLnBrk="1" fontAlgn="auto" hangingPunct="1">
              <a:spcAft>
                <a:spcPts val="0"/>
              </a:spcAft>
              <a:buFont typeface="Arial" pitchFamily="34" charset="0"/>
              <a:buNone/>
              <a:defRPr/>
            </a:pPr>
            <a:r>
              <a:rPr lang="en-US" sz="2400" dirty="0" smtClean="0">
                <a:solidFill>
                  <a:schemeClr val="tx1"/>
                </a:solidFill>
              </a:rPr>
              <a:t>Pros:</a:t>
            </a:r>
          </a:p>
          <a:p>
            <a:pPr algn="l" eaLnBrk="1" fontAlgn="auto" hangingPunct="1">
              <a:spcAft>
                <a:spcPts val="0"/>
              </a:spcAft>
              <a:buFont typeface="Arial" pitchFamily="34" charset="0"/>
              <a:buChar char="•"/>
              <a:defRPr/>
            </a:pPr>
            <a:r>
              <a:rPr lang="en-US" sz="2400" dirty="0" smtClean="0">
                <a:solidFill>
                  <a:schemeClr val="tx1"/>
                </a:solidFill>
              </a:rPr>
              <a:t> Lightweight &amp; easy to transport</a:t>
            </a:r>
          </a:p>
          <a:p>
            <a:pPr algn="l" eaLnBrk="1" fontAlgn="auto" hangingPunct="1">
              <a:spcAft>
                <a:spcPts val="0"/>
              </a:spcAft>
              <a:buFont typeface="Arial" pitchFamily="34" charset="0"/>
              <a:buChar char="•"/>
              <a:defRPr/>
            </a:pPr>
            <a:r>
              <a:rPr lang="en-US" sz="2400" dirty="0" smtClean="0">
                <a:solidFill>
                  <a:schemeClr val="tx1"/>
                </a:solidFill>
              </a:rPr>
              <a:t> Designed for use on cot</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457200" y="3657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sz="2400" dirty="0">
                <a:latin typeface="+mn-lt"/>
              </a:rPr>
              <a:t>Cons:</a:t>
            </a:r>
          </a:p>
          <a:p>
            <a:pPr fontAlgn="auto">
              <a:spcBef>
                <a:spcPct val="20000"/>
              </a:spcBef>
              <a:spcAft>
                <a:spcPts val="0"/>
              </a:spcAft>
              <a:buFont typeface="Arial" pitchFamily="34" charset="0"/>
              <a:buChar char="•"/>
              <a:defRPr/>
            </a:pPr>
            <a:r>
              <a:rPr lang="en-US" sz="2400" dirty="0">
                <a:latin typeface="+mn-lt"/>
              </a:rPr>
              <a:t> Storage</a:t>
            </a:r>
          </a:p>
          <a:p>
            <a:pPr fontAlgn="auto">
              <a:spcBef>
                <a:spcPct val="20000"/>
              </a:spcBef>
              <a:spcAft>
                <a:spcPts val="0"/>
              </a:spcAft>
              <a:buFont typeface="Arial" pitchFamily="34" charset="0"/>
              <a:buChar char="•"/>
              <a:defRPr/>
            </a:pPr>
            <a:r>
              <a:rPr lang="en-US" sz="2400" dirty="0">
                <a:latin typeface="+mn-lt"/>
              </a:rPr>
              <a:t> Price</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29700" name="Picture 7" descr="BabyPod with infant.jpg"/>
          <p:cNvPicPr>
            <a:picLocks noChangeAspect="1"/>
          </p:cNvPicPr>
          <p:nvPr/>
        </p:nvPicPr>
        <p:blipFill>
          <a:blip r:embed="rId2"/>
          <a:srcRect/>
          <a:stretch>
            <a:fillRect/>
          </a:stretch>
        </p:blipFill>
        <p:spPr bwMode="auto">
          <a:xfrm>
            <a:off x="6324600" y="4572000"/>
            <a:ext cx="2105025" cy="2019300"/>
          </a:xfrm>
          <a:prstGeom prst="rect">
            <a:avLst/>
          </a:prstGeom>
          <a:noFill/>
          <a:ln w="9525">
            <a:noFill/>
            <a:miter lim="800000"/>
            <a:headEnd/>
            <a:tailEnd/>
          </a:ln>
        </p:spPr>
      </p:pic>
      <p:pic>
        <p:nvPicPr>
          <p:cNvPr id="29701" name="Picture 8" descr="BabyPod being carrier.jpg"/>
          <p:cNvPicPr>
            <a:picLocks noChangeAspect="1"/>
          </p:cNvPicPr>
          <p:nvPr/>
        </p:nvPicPr>
        <p:blipFill>
          <a:blip r:embed="rId3"/>
          <a:srcRect/>
          <a:stretch>
            <a:fillRect/>
          </a:stretch>
        </p:blipFill>
        <p:spPr bwMode="auto">
          <a:xfrm rot="-390105">
            <a:off x="4038600" y="3886200"/>
            <a:ext cx="1724025" cy="2657475"/>
          </a:xfrm>
          <a:prstGeom prst="rect">
            <a:avLst/>
          </a:prstGeom>
          <a:noFill/>
          <a:ln w="9525">
            <a:noFill/>
            <a:miter lim="800000"/>
            <a:headEnd/>
            <a:tailEnd/>
          </a:ln>
        </p:spPr>
      </p:pic>
      <p:pic>
        <p:nvPicPr>
          <p:cNvPr id="29702" name="Picture 9" descr="BabyPod with vent.jpg"/>
          <p:cNvPicPr>
            <a:picLocks noChangeAspect="1"/>
          </p:cNvPicPr>
          <p:nvPr/>
        </p:nvPicPr>
        <p:blipFill>
          <a:blip r:embed="rId4"/>
          <a:srcRect/>
          <a:stretch>
            <a:fillRect/>
          </a:stretch>
        </p:blipFill>
        <p:spPr bwMode="auto">
          <a:xfrm>
            <a:off x="6324600" y="2819400"/>
            <a:ext cx="2519363" cy="1676400"/>
          </a:xfrm>
          <a:prstGeom prst="rect">
            <a:avLst/>
          </a:prstGeom>
          <a:noFill/>
          <a:ln w="9525">
            <a:noFill/>
            <a:miter lim="800000"/>
            <a:headEnd/>
            <a:tailEnd/>
          </a:ln>
        </p:spPr>
      </p:pic>
      <p:pic>
        <p:nvPicPr>
          <p:cNvPr id="29703" name="Picture 10" descr="_45556776_babypod.jpg"/>
          <p:cNvPicPr>
            <a:picLocks noChangeAspect="1"/>
          </p:cNvPicPr>
          <p:nvPr/>
        </p:nvPicPr>
        <p:blipFill>
          <a:blip r:embed="rId5"/>
          <a:srcRect/>
          <a:stretch>
            <a:fillRect/>
          </a:stretch>
        </p:blipFill>
        <p:spPr bwMode="auto">
          <a:xfrm>
            <a:off x="6248400" y="1143000"/>
            <a:ext cx="2152650"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457200" y="609600"/>
            <a:ext cx="7391400" cy="762000"/>
          </a:xfrm>
        </p:spPr>
        <p:txBody>
          <a:bodyPr/>
          <a:lstStyle/>
          <a:p>
            <a:pPr algn="l" eaLnBrk="1" hangingPunct="1"/>
            <a:r>
              <a:rPr lang="en-US" sz="3600" smtClean="0"/>
              <a:t>Pedi-Porter</a:t>
            </a:r>
            <a:r>
              <a:rPr lang="en-US" smtClean="0"/>
              <a:t> </a:t>
            </a:r>
            <a:br>
              <a:rPr lang="en-US" smtClean="0"/>
            </a:br>
            <a:r>
              <a:rPr lang="en-US" sz="2800" smtClean="0"/>
              <a:t>by International Biomedical</a:t>
            </a:r>
          </a:p>
        </p:txBody>
      </p:sp>
      <p:sp>
        <p:nvSpPr>
          <p:cNvPr id="3" name="Subtitle 2"/>
          <p:cNvSpPr>
            <a:spLocks noGrp="1"/>
          </p:cNvSpPr>
          <p:nvPr>
            <p:ph type="subTitle" idx="1"/>
          </p:nvPr>
        </p:nvSpPr>
        <p:spPr>
          <a:xfrm>
            <a:off x="457200" y="1752600"/>
            <a:ext cx="6400800" cy="1752600"/>
          </a:xfrm>
        </p:spPr>
        <p:txBody>
          <a:bodyPr rtlCol="0">
            <a:normAutofit lnSpcReduction="10000"/>
          </a:bodyPr>
          <a:lstStyle/>
          <a:p>
            <a:pPr algn="l" eaLnBrk="1" fontAlgn="auto" hangingPunct="1">
              <a:spcAft>
                <a:spcPts val="0"/>
              </a:spcAft>
              <a:buFont typeface="Arial" pitchFamily="34" charset="0"/>
              <a:buNone/>
              <a:defRPr/>
            </a:pPr>
            <a:r>
              <a:rPr lang="en-US" sz="2600" dirty="0" smtClean="0">
                <a:solidFill>
                  <a:schemeClr val="tx1"/>
                </a:solidFill>
              </a:rPr>
              <a:t>Pros:</a:t>
            </a:r>
          </a:p>
          <a:p>
            <a:pPr algn="l" eaLnBrk="1" fontAlgn="auto" hangingPunct="1">
              <a:spcAft>
                <a:spcPts val="0"/>
              </a:spcAft>
              <a:buFont typeface="Arial" pitchFamily="34" charset="0"/>
              <a:buChar char="•"/>
              <a:defRPr/>
            </a:pPr>
            <a:r>
              <a:rPr lang="en-US" sz="2600" dirty="0" smtClean="0">
                <a:solidFill>
                  <a:schemeClr val="tx1"/>
                </a:solidFill>
              </a:rPr>
              <a:t> Removable stretcher for complete range of children</a:t>
            </a:r>
          </a:p>
          <a:p>
            <a:pPr algn="l" eaLnBrk="1" fontAlgn="auto" hangingPunct="1">
              <a:spcAft>
                <a:spcPts val="0"/>
              </a:spcAft>
              <a:buFont typeface="Arial" pitchFamily="34" charset="0"/>
              <a:buChar char="•"/>
              <a:defRPr/>
            </a:pPr>
            <a:r>
              <a:rPr lang="en-US" sz="2600" dirty="0" smtClean="0">
                <a:solidFill>
                  <a:schemeClr val="tx1"/>
                </a:solidFill>
              </a:rPr>
              <a:t> Integrated medical system</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457200" y="3657600"/>
            <a:ext cx="6400800" cy="2362200"/>
          </a:xfrm>
          <a:prstGeom prst="rect">
            <a:avLst/>
          </a:prstGeom>
        </p:spPr>
        <p:txBody>
          <a:bodyPr>
            <a:normAutofit fontScale="85000" lnSpcReduction="20000"/>
          </a:bodyPr>
          <a:lstStyle/>
          <a:p>
            <a:pPr fontAlgn="auto">
              <a:spcBef>
                <a:spcPct val="20000"/>
              </a:spcBef>
              <a:spcAft>
                <a:spcPts val="0"/>
              </a:spcAft>
              <a:buFont typeface="Arial" pitchFamily="34" charset="0"/>
              <a:buNone/>
              <a:defRPr/>
            </a:pPr>
            <a:r>
              <a:rPr lang="en-US" sz="2800" dirty="0">
                <a:latin typeface="+mn-lt"/>
              </a:rPr>
              <a:t>Cons:</a:t>
            </a:r>
          </a:p>
          <a:p>
            <a:pPr fontAlgn="auto">
              <a:spcBef>
                <a:spcPct val="20000"/>
              </a:spcBef>
              <a:spcAft>
                <a:spcPts val="0"/>
              </a:spcAft>
              <a:buFont typeface="Arial" pitchFamily="34" charset="0"/>
              <a:buChar char="•"/>
              <a:defRPr/>
            </a:pPr>
            <a:r>
              <a:rPr lang="en-US" sz="2800" dirty="0">
                <a:latin typeface="+mn-lt"/>
              </a:rPr>
              <a:t> Price</a:t>
            </a:r>
          </a:p>
          <a:p>
            <a:pPr fontAlgn="auto">
              <a:spcBef>
                <a:spcPct val="20000"/>
              </a:spcBef>
              <a:spcAft>
                <a:spcPts val="0"/>
              </a:spcAft>
              <a:buFont typeface="Arial" pitchFamily="34" charset="0"/>
              <a:buChar char="•"/>
              <a:defRPr/>
            </a:pPr>
            <a:r>
              <a:rPr lang="en-US" sz="2800" dirty="0">
                <a:latin typeface="+mn-lt"/>
              </a:rPr>
              <a:t> Not crash tested</a:t>
            </a:r>
          </a:p>
          <a:p>
            <a:pPr fontAlgn="auto">
              <a:spcBef>
                <a:spcPct val="20000"/>
              </a:spcBef>
              <a:spcAft>
                <a:spcPts val="0"/>
              </a:spcAft>
              <a:buFont typeface="Arial" pitchFamily="34" charset="0"/>
              <a:buChar char="•"/>
              <a:defRPr/>
            </a:pPr>
            <a:r>
              <a:rPr lang="en-US" sz="2800" dirty="0">
                <a:latin typeface="+mn-lt"/>
              </a:rPr>
              <a:t> Only accommodates children up to </a:t>
            </a:r>
          </a:p>
          <a:p>
            <a:pPr fontAlgn="auto">
              <a:spcBef>
                <a:spcPct val="20000"/>
              </a:spcBef>
              <a:spcAft>
                <a:spcPts val="0"/>
              </a:spcAft>
              <a:defRPr/>
            </a:pPr>
            <a:r>
              <a:rPr lang="en-US" sz="2800" dirty="0">
                <a:latin typeface="+mn-lt"/>
              </a:rPr>
              <a:t>50 pounds</a:t>
            </a:r>
          </a:p>
          <a:p>
            <a:pPr fontAlgn="auto">
              <a:spcBef>
                <a:spcPct val="20000"/>
              </a:spcBef>
              <a:spcAft>
                <a:spcPts val="0"/>
              </a:spcAft>
              <a:buFont typeface="Arial" pitchFamily="34" charset="0"/>
              <a:buChar char="•"/>
              <a:defRPr/>
            </a:pPr>
            <a:r>
              <a:rPr lang="en-US" sz="2800" dirty="0">
                <a:latin typeface="+mn-lt"/>
              </a:rPr>
              <a:t> Difficult to load in ambulance</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30724" name="Picture 7" descr="IB_PedsConversion-6-Edit_crop.jpg"/>
          <p:cNvPicPr>
            <a:picLocks noChangeAspect="1"/>
          </p:cNvPicPr>
          <p:nvPr/>
        </p:nvPicPr>
        <p:blipFill>
          <a:blip r:embed="rId2"/>
          <a:srcRect/>
          <a:stretch>
            <a:fillRect/>
          </a:stretch>
        </p:blipFill>
        <p:spPr bwMode="auto">
          <a:xfrm>
            <a:off x="6007100" y="3276600"/>
            <a:ext cx="31369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828800"/>
            <a:ext cx="8534400" cy="1905000"/>
          </a:xfrm>
        </p:spPr>
        <p:txBody>
          <a:bodyPr/>
          <a:lstStyle/>
          <a:p>
            <a:pPr algn="l" eaLnBrk="1" hangingPunct="1"/>
            <a:r>
              <a:rPr lang="en-US" smtClean="0"/>
              <a:t>Child whose condition requires spinal immobilization and/or lying flat</a:t>
            </a:r>
          </a:p>
        </p:txBody>
      </p:sp>
      <p:sp>
        <p:nvSpPr>
          <p:cNvPr id="31746" name="Rectangle 2"/>
          <p:cNvSpPr>
            <a:spLocks noChangeArrowheads="1"/>
          </p:cNvSpPr>
          <p:nvPr/>
        </p:nvSpPr>
        <p:spPr bwMode="auto">
          <a:xfrm>
            <a:off x="457200" y="5257800"/>
            <a:ext cx="7086600" cy="646113"/>
          </a:xfrm>
          <a:prstGeom prst="rect">
            <a:avLst/>
          </a:prstGeom>
          <a:noFill/>
          <a:ln w="9525">
            <a:noFill/>
            <a:miter lim="800000"/>
            <a:headEnd/>
            <a:tailEnd/>
          </a:ln>
        </p:spPr>
        <p:txBody>
          <a:bodyPr>
            <a:spAutoFit/>
          </a:bodyPr>
          <a:lstStyle/>
          <a:p>
            <a:r>
              <a:rPr lang="en-US"/>
              <a:t>Note: Devices in this section are primarily medical devices and secondarily compliant to FMVSS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533400" y="1524000"/>
            <a:ext cx="8229600" cy="4876800"/>
          </a:xfrm>
        </p:spPr>
        <p:txBody>
          <a:bodyPr/>
          <a:lstStyle/>
          <a:p>
            <a:r>
              <a:rPr lang="en-US" sz="2400" smtClean="0"/>
              <a:t>National Highway Traffic Safety Administration (NHSTA) has two Federal Motor Vehicle Safety Standards (FMVSS) for child safety restraints as defined in FMVSS 208 and FMVSS 213, which set the standards for use of child restraint systems in passenger cars and light trucks manufactured after September 2004.  These specifications define a child restraint in a forward and rear facing orientation.  </a:t>
            </a:r>
          </a:p>
          <a:p>
            <a:r>
              <a:rPr lang="en-US" sz="2400" smtClean="0"/>
              <a:t>Currently there are no federal standards for transport of children in emergency ground ambulances.</a:t>
            </a:r>
          </a:p>
          <a:p>
            <a:r>
              <a:rPr lang="en-US" sz="2400" b="1" smtClean="0"/>
              <a:t>Manufacturers of child restraint systems are self certifying to FMVSS 208 and FMVSS 213 standards.  NHTSA does not approve or certify any child restraint system.</a:t>
            </a:r>
          </a:p>
          <a:p>
            <a:endParaRPr lang="en-US" sz="2400" smtClean="0"/>
          </a:p>
        </p:txBody>
      </p:sp>
      <p:sp>
        <p:nvSpPr>
          <p:cNvPr id="5" name="TextBox 4"/>
          <p:cNvSpPr txBox="1"/>
          <p:nvPr/>
        </p:nvSpPr>
        <p:spPr>
          <a:xfrm>
            <a:off x="152400" y="228600"/>
            <a:ext cx="8839200" cy="1200150"/>
          </a:xfrm>
          <a:prstGeom prst="rect">
            <a:avLst/>
          </a:prstGeom>
          <a:noFill/>
        </p:spPr>
        <p:txBody>
          <a:bodyPr>
            <a:spAutoFit/>
          </a:bodyPr>
          <a:lstStyle/>
          <a:p>
            <a:pPr algn="ctr">
              <a:defRPr/>
            </a:pPr>
            <a:r>
              <a:rPr lang="en-US" sz="3600" dirty="0">
                <a:latin typeface="+mn-lt"/>
              </a:rPr>
              <a:t>Overview of FMVSS specific to Emergency Ground Ambulances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S:\Joes\Pediatric Restraints\PediPac.jpg"/>
          <p:cNvPicPr>
            <a:picLocks noChangeAspect="1" noChangeArrowheads="1"/>
          </p:cNvPicPr>
          <p:nvPr/>
        </p:nvPicPr>
        <p:blipFill>
          <a:blip r:embed="rId2"/>
          <a:srcRect/>
          <a:stretch>
            <a:fillRect/>
          </a:stretch>
        </p:blipFill>
        <p:spPr bwMode="auto">
          <a:xfrm>
            <a:off x="6248400" y="304800"/>
            <a:ext cx="2636838" cy="1752600"/>
          </a:xfrm>
          <a:prstGeom prst="rect">
            <a:avLst/>
          </a:prstGeom>
          <a:noFill/>
          <a:ln w="9525">
            <a:noFill/>
            <a:miter lim="800000"/>
            <a:headEnd/>
            <a:tailEnd/>
          </a:ln>
        </p:spPr>
      </p:pic>
      <p:sp>
        <p:nvSpPr>
          <p:cNvPr id="32770" name="Title 1"/>
          <p:cNvSpPr>
            <a:spLocks noGrp="1"/>
          </p:cNvSpPr>
          <p:nvPr>
            <p:ph type="ctrTitle"/>
          </p:nvPr>
        </p:nvSpPr>
        <p:spPr>
          <a:xfrm>
            <a:off x="457200" y="609600"/>
            <a:ext cx="5715000" cy="762000"/>
          </a:xfrm>
        </p:spPr>
        <p:txBody>
          <a:bodyPr/>
          <a:lstStyle/>
          <a:p>
            <a:pPr algn="l" eaLnBrk="1" hangingPunct="1"/>
            <a:r>
              <a:rPr lang="en-US" sz="3600" smtClean="0"/>
              <a:t>Pedi-Pac™</a:t>
            </a:r>
            <a:r>
              <a:rPr lang="en-US" smtClean="0"/>
              <a:t> </a:t>
            </a:r>
            <a:br>
              <a:rPr lang="en-US" smtClean="0"/>
            </a:br>
            <a:r>
              <a:rPr lang="en-US" sz="2800" smtClean="0"/>
              <a:t>by Ferno</a:t>
            </a:r>
          </a:p>
        </p:txBody>
      </p:sp>
      <p:sp>
        <p:nvSpPr>
          <p:cNvPr id="3" name="Subtitle 2"/>
          <p:cNvSpPr>
            <a:spLocks noGrp="1"/>
          </p:cNvSpPr>
          <p:nvPr>
            <p:ph type="subTitle" idx="1"/>
          </p:nvPr>
        </p:nvSpPr>
        <p:spPr>
          <a:xfrm>
            <a:off x="457200" y="1676400"/>
            <a:ext cx="6400800" cy="2209800"/>
          </a:xfrm>
        </p:spPr>
        <p:txBody>
          <a:bodyPr rtlCol="0">
            <a:normAutofit fontScale="85000" lnSpcReduction="10000"/>
          </a:bodyPr>
          <a:lstStyle/>
          <a:p>
            <a:pPr algn="l" eaLnBrk="1" fontAlgn="auto" hangingPunct="1">
              <a:spcAft>
                <a:spcPts val="0"/>
              </a:spcAft>
              <a:buFont typeface="Arial" pitchFamily="34" charset="0"/>
              <a:buNone/>
              <a:defRPr/>
            </a:pPr>
            <a:r>
              <a:rPr lang="en-US" sz="3100" dirty="0" smtClean="0">
                <a:solidFill>
                  <a:schemeClr val="tx1"/>
                </a:solidFill>
              </a:rPr>
              <a:t>Pros:</a:t>
            </a:r>
          </a:p>
          <a:p>
            <a:pPr algn="l" eaLnBrk="1" fontAlgn="auto" hangingPunct="1">
              <a:spcAft>
                <a:spcPts val="0"/>
              </a:spcAft>
              <a:buFont typeface="Arial" pitchFamily="34" charset="0"/>
              <a:buChar char="•"/>
              <a:defRPr/>
            </a:pPr>
            <a:r>
              <a:rPr lang="en-US" sz="3100" dirty="0" smtClean="0">
                <a:solidFill>
                  <a:schemeClr val="tx1"/>
                </a:solidFill>
              </a:rPr>
              <a:t> Easy to clean &amp; store in BB compartment</a:t>
            </a:r>
          </a:p>
          <a:p>
            <a:pPr algn="l" eaLnBrk="1" fontAlgn="auto" hangingPunct="1">
              <a:spcAft>
                <a:spcPts val="0"/>
              </a:spcAft>
              <a:buFont typeface="Arial" pitchFamily="34" charset="0"/>
              <a:buChar char="•"/>
              <a:defRPr/>
            </a:pPr>
            <a:r>
              <a:rPr lang="en-US" sz="3100" dirty="0" smtClean="0">
                <a:solidFill>
                  <a:schemeClr val="tx1"/>
                </a:solidFill>
              </a:rPr>
              <a:t> Adjustable for any size child with complete immobilization</a:t>
            </a:r>
          </a:p>
          <a:p>
            <a:pPr algn="l" eaLnBrk="1" fontAlgn="auto" hangingPunct="1">
              <a:spcAft>
                <a:spcPts val="0"/>
              </a:spcAft>
              <a:buFont typeface="Arial" pitchFamily="34" charset="0"/>
              <a:buChar char="•"/>
              <a:defRPr/>
            </a:pPr>
            <a:r>
              <a:rPr lang="en-US" sz="3100" dirty="0" smtClean="0">
                <a:solidFill>
                  <a:schemeClr val="tx1"/>
                </a:solidFill>
              </a:rPr>
              <a:t> Color coded straps for easy application</a:t>
            </a:r>
          </a:p>
          <a:p>
            <a:pPr algn="l" eaLnBrk="1" fontAlgn="auto" hangingPunct="1">
              <a:spcAft>
                <a:spcPts val="0"/>
              </a:spcAft>
              <a:buFont typeface="Arial" pitchFamily="34" charset="0"/>
              <a:buChar char="•"/>
              <a:defRPr/>
            </a:pPr>
            <a:endParaRPr lang="en-US" sz="3100" dirty="0" smtClean="0">
              <a:solidFill>
                <a:schemeClr val="tx1"/>
              </a:solidFill>
            </a:endParaRP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457200" y="38862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sz="2400" dirty="0">
                <a:latin typeface="+mn-lt"/>
              </a:rPr>
              <a:t>Cons:</a:t>
            </a:r>
          </a:p>
          <a:p>
            <a:pPr fontAlgn="auto">
              <a:spcBef>
                <a:spcPct val="20000"/>
              </a:spcBef>
              <a:spcAft>
                <a:spcPts val="0"/>
              </a:spcAft>
              <a:buFont typeface="Arial" pitchFamily="34" charset="0"/>
              <a:buChar char="•"/>
              <a:defRPr/>
            </a:pPr>
            <a:r>
              <a:rPr lang="en-US" sz="2400" dirty="0">
                <a:latin typeface="+mn-lt"/>
              </a:rPr>
              <a:t> Only supine position</a:t>
            </a:r>
          </a:p>
          <a:p>
            <a:pPr fontAlgn="auto">
              <a:spcBef>
                <a:spcPct val="20000"/>
              </a:spcBef>
              <a:spcAft>
                <a:spcPts val="0"/>
              </a:spcAft>
              <a:buFont typeface="Arial" pitchFamily="34" charset="0"/>
              <a:buChar char="•"/>
              <a:defRPr/>
            </a:pPr>
            <a:r>
              <a:rPr lang="en-US" sz="2400" dirty="0">
                <a:latin typeface="+mn-lt"/>
              </a:rPr>
              <a:t> Does not accommodate infants</a:t>
            </a:r>
          </a:p>
          <a:p>
            <a:pPr fontAlgn="auto">
              <a:spcBef>
                <a:spcPct val="20000"/>
              </a:spcBef>
              <a:spcAft>
                <a:spcPts val="0"/>
              </a:spcAft>
              <a:buFont typeface="Arial" pitchFamily="34" charset="0"/>
              <a:buChar char="•"/>
              <a:defRPr/>
            </a:pPr>
            <a:endParaRPr lang="en-US" sz="2800" dirty="0">
              <a:solidFill>
                <a:schemeClr val="tx1">
                  <a:lumMod val="65000"/>
                  <a:lumOff val="35000"/>
                </a:schemeClr>
              </a:solidFill>
              <a:latin typeface="+mn-lt"/>
            </a:endParaRP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32773" name="Picture 8" descr="tmp_image.jpg"/>
          <p:cNvPicPr>
            <a:picLocks noChangeAspect="1"/>
          </p:cNvPicPr>
          <p:nvPr/>
        </p:nvPicPr>
        <p:blipFill>
          <a:blip r:embed="rId3"/>
          <a:srcRect/>
          <a:stretch>
            <a:fillRect/>
          </a:stretch>
        </p:blipFill>
        <p:spPr bwMode="auto">
          <a:xfrm>
            <a:off x="6286500" y="4876800"/>
            <a:ext cx="2857500" cy="1104900"/>
          </a:xfrm>
          <a:prstGeom prst="rect">
            <a:avLst/>
          </a:prstGeom>
          <a:noFill/>
          <a:ln w="9525">
            <a:noFill/>
            <a:miter lim="800000"/>
            <a:headEnd/>
            <a:tailEnd/>
          </a:ln>
        </p:spPr>
      </p:pic>
      <p:pic>
        <p:nvPicPr>
          <p:cNvPr id="32774" name="Picture 2" descr="S:\Joes\Pediatric Restraints\PediPac_action.jpg"/>
          <p:cNvPicPr>
            <a:picLocks noChangeAspect="1" noChangeArrowheads="1"/>
          </p:cNvPicPr>
          <p:nvPr/>
        </p:nvPicPr>
        <p:blipFill>
          <a:blip r:embed="rId4"/>
          <a:srcRect/>
          <a:stretch>
            <a:fillRect/>
          </a:stretch>
        </p:blipFill>
        <p:spPr bwMode="auto">
          <a:xfrm>
            <a:off x="7362825" y="2133600"/>
            <a:ext cx="110013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066800"/>
            <a:ext cx="3352800" cy="523875"/>
          </a:xfrm>
          <a:prstGeom prst="rect">
            <a:avLst/>
          </a:prstGeom>
          <a:noFill/>
        </p:spPr>
        <p:txBody>
          <a:bodyPr>
            <a:spAutoFit/>
          </a:bodyPr>
          <a:lstStyle/>
          <a:p>
            <a:pPr>
              <a:defRPr/>
            </a:pPr>
            <a:r>
              <a:rPr lang="en-US" sz="2800" dirty="0">
                <a:latin typeface="+mn-lt"/>
              </a:rPr>
              <a:t>By Allied Healthcare</a:t>
            </a:r>
          </a:p>
        </p:txBody>
      </p:sp>
      <p:pic>
        <p:nvPicPr>
          <p:cNvPr id="33794" name="Picture 4"/>
          <p:cNvPicPr>
            <a:picLocks noChangeAspect="1" noChangeArrowheads="1"/>
          </p:cNvPicPr>
          <p:nvPr/>
        </p:nvPicPr>
        <p:blipFill>
          <a:blip r:embed="rId2"/>
          <a:srcRect/>
          <a:stretch>
            <a:fillRect/>
          </a:stretch>
        </p:blipFill>
        <p:spPr bwMode="auto">
          <a:xfrm>
            <a:off x="5943600" y="2133600"/>
            <a:ext cx="3014663" cy="2530475"/>
          </a:xfrm>
          <a:prstGeom prst="rect">
            <a:avLst/>
          </a:prstGeom>
          <a:noFill/>
          <a:ln w="9525">
            <a:noFill/>
            <a:miter lim="800000"/>
            <a:headEnd/>
            <a:tailEnd/>
          </a:ln>
        </p:spPr>
      </p:pic>
      <p:pic>
        <p:nvPicPr>
          <p:cNvPr id="33795" name="Picture 6" descr="images1.jpg"/>
          <p:cNvPicPr>
            <a:picLocks noChangeAspect="1"/>
          </p:cNvPicPr>
          <p:nvPr/>
        </p:nvPicPr>
        <p:blipFill>
          <a:blip r:embed="rId3"/>
          <a:srcRect/>
          <a:stretch>
            <a:fillRect/>
          </a:stretch>
        </p:blipFill>
        <p:spPr bwMode="auto">
          <a:xfrm>
            <a:off x="6096000" y="4800600"/>
            <a:ext cx="2505075" cy="1828800"/>
          </a:xfrm>
          <a:prstGeom prst="rect">
            <a:avLst/>
          </a:prstGeom>
          <a:noFill/>
          <a:ln w="9525">
            <a:noFill/>
            <a:miter lim="800000"/>
            <a:headEnd/>
            <a:tailEnd/>
          </a:ln>
        </p:spPr>
      </p:pic>
      <p:sp>
        <p:nvSpPr>
          <p:cNvPr id="8" name="TextBox 7"/>
          <p:cNvSpPr txBox="1"/>
          <p:nvPr/>
        </p:nvSpPr>
        <p:spPr>
          <a:xfrm>
            <a:off x="609600" y="1828800"/>
            <a:ext cx="2819400" cy="461963"/>
          </a:xfrm>
          <a:prstGeom prst="rect">
            <a:avLst/>
          </a:prstGeom>
          <a:noFill/>
        </p:spPr>
        <p:txBody>
          <a:bodyPr>
            <a:spAutoFit/>
          </a:bodyPr>
          <a:lstStyle/>
          <a:p>
            <a:pPr>
              <a:defRPr/>
            </a:pPr>
            <a:endParaRPr lang="en-US" sz="2400" dirty="0">
              <a:latin typeface="+mn-lt"/>
            </a:endParaRPr>
          </a:p>
        </p:txBody>
      </p:sp>
      <p:sp>
        <p:nvSpPr>
          <p:cNvPr id="9" name="TextBox 8"/>
          <p:cNvSpPr txBox="1"/>
          <p:nvPr/>
        </p:nvSpPr>
        <p:spPr>
          <a:xfrm>
            <a:off x="457200" y="2057400"/>
            <a:ext cx="4800600" cy="2678113"/>
          </a:xfrm>
          <a:prstGeom prst="rect">
            <a:avLst/>
          </a:prstGeom>
          <a:noFill/>
        </p:spPr>
        <p:txBody>
          <a:bodyPr>
            <a:spAutoFit/>
          </a:bodyPr>
          <a:lstStyle/>
          <a:p>
            <a:pPr>
              <a:defRPr/>
            </a:pPr>
            <a:r>
              <a:rPr lang="en-US" sz="2400" dirty="0">
                <a:latin typeface="+mn-lt"/>
              </a:rPr>
              <a:t>Pros:  </a:t>
            </a:r>
          </a:p>
          <a:p>
            <a:pPr>
              <a:buFont typeface="Arial" pitchFamily="34" charset="0"/>
              <a:buChar char="•"/>
              <a:defRPr/>
            </a:pPr>
            <a:r>
              <a:rPr lang="en-US" sz="2400" dirty="0">
                <a:latin typeface="+mn-lt"/>
              </a:rPr>
              <a:t> Braslow tape available as option</a:t>
            </a:r>
          </a:p>
          <a:p>
            <a:pPr>
              <a:buFont typeface="Arial" pitchFamily="34" charset="0"/>
              <a:buChar char="•"/>
              <a:defRPr/>
            </a:pPr>
            <a:endParaRPr lang="en-US" sz="2400" dirty="0">
              <a:latin typeface="+mn-lt"/>
            </a:endParaRPr>
          </a:p>
          <a:p>
            <a:pPr>
              <a:defRPr/>
            </a:pPr>
            <a:r>
              <a:rPr lang="en-US" sz="2400" dirty="0">
                <a:latin typeface="+mn-lt"/>
              </a:rPr>
              <a:t>Cons:</a:t>
            </a:r>
          </a:p>
          <a:p>
            <a:pPr>
              <a:buFont typeface="Arial" pitchFamily="34" charset="0"/>
              <a:buChar char="•"/>
              <a:defRPr/>
            </a:pPr>
            <a:r>
              <a:rPr lang="en-US" sz="2400" dirty="0">
                <a:latin typeface="+mn-lt"/>
              </a:rPr>
              <a:t> Not adjustable to child sizes</a:t>
            </a:r>
          </a:p>
          <a:p>
            <a:pPr>
              <a:buFont typeface="Arial" pitchFamily="34" charset="0"/>
              <a:buChar char="•"/>
              <a:defRPr/>
            </a:pPr>
            <a:r>
              <a:rPr lang="en-US" sz="2400" dirty="0">
                <a:latin typeface="+mn-lt"/>
              </a:rPr>
              <a:t> No color coded restraints</a:t>
            </a:r>
          </a:p>
          <a:p>
            <a:pPr>
              <a:buFont typeface="Arial" pitchFamily="34" charset="0"/>
              <a:buChar char="•"/>
              <a:defRPr/>
            </a:pPr>
            <a:r>
              <a:rPr lang="en-US" sz="2400" dirty="0">
                <a:latin typeface="+mn-lt"/>
              </a:rPr>
              <a:t> Board not removable for cleaning</a:t>
            </a:r>
          </a:p>
        </p:txBody>
      </p:sp>
      <p:sp>
        <p:nvSpPr>
          <p:cNvPr id="10" name="TextBox 9"/>
          <p:cNvSpPr txBox="1"/>
          <p:nvPr/>
        </p:nvSpPr>
        <p:spPr>
          <a:xfrm>
            <a:off x="381000" y="533400"/>
            <a:ext cx="8077200" cy="646113"/>
          </a:xfrm>
          <a:prstGeom prst="rect">
            <a:avLst/>
          </a:prstGeom>
          <a:noFill/>
        </p:spPr>
        <p:txBody>
          <a:bodyPr>
            <a:spAutoFit/>
          </a:bodyPr>
          <a:lstStyle/>
          <a:p>
            <a:pPr>
              <a:defRPr/>
            </a:pPr>
            <a:r>
              <a:rPr lang="en-US" sz="3600" dirty="0">
                <a:latin typeface="+mn-lt"/>
              </a:rPr>
              <a:t>LSP Infant/Pediatric  Immobilization Board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www.ironduck.com/products/images/immobilization/35840-1.gif"/>
          <p:cNvPicPr>
            <a:picLocks noChangeAspect="1" noChangeArrowheads="1"/>
          </p:cNvPicPr>
          <p:nvPr/>
        </p:nvPicPr>
        <p:blipFill>
          <a:blip r:embed="rId2"/>
          <a:srcRect l="21481" r="16296"/>
          <a:stretch>
            <a:fillRect/>
          </a:stretch>
        </p:blipFill>
        <p:spPr bwMode="auto">
          <a:xfrm>
            <a:off x="5486400" y="1524000"/>
            <a:ext cx="3200400" cy="3429000"/>
          </a:xfrm>
          <a:prstGeom prst="rect">
            <a:avLst/>
          </a:prstGeom>
          <a:noFill/>
          <a:ln w="9525">
            <a:noFill/>
            <a:miter lim="800000"/>
            <a:headEnd/>
            <a:tailEnd/>
          </a:ln>
        </p:spPr>
      </p:pic>
      <p:sp>
        <p:nvSpPr>
          <p:cNvPr id="3" name="Rectangle 2"/>
          <p:cNvSpPr/>
          <p:nvPr/>
        </p:nvSpPr>
        <p:spPr>
          <a:xfrm>
            <a:off x="457200" y="304800"/>
            <a:ext cx="5943600" cy="1077913"/>
          </a:xfrm>
          <a:prstGeom prst="rect">
            <a:avLst/>
          </a:prstGeom>
        </p:spPr>
        <p:txBody>
          <a:bodyPr>
            <a:spAutoFit/>
          </a:bodyPr>
          <a:lstStyle/>
          <a:p>
            <a:pPr>
              <a:defRPr/>
            </a:pPr>
            <a:r>
              <a:rPr lang="en-US" sz="3600" dirty="0">
                <a:latin typeface="+mn-lt"/>
              </a:rPr>
              <a:t>Pedi Air Align </a:t>
            </a:r>
          </a:p>
          <a:p>
            <a:pPr>
              <a:defRPr/>
            </a:pPr>
            <a:r>
              <a:rPr lang="en-US" sz="2800" dirty="0">
                <a:latin typeface="+mn-lt"/>
              </a:rPr>
              <a:t>by Iron Duck</a:t>
            </a:r>
            <a:r>
              <a:rPr lang="en-US" sz="2800" dirty="0"/>
              <a:t> </a:t>
            </a:r>
          </a:p>
        </p:txBody>
      </p:sp>
      <p:sp>
        <p:nvSpPr>
          <p:cNvPr id="4" name="TextBox 3"/>
          <p:cNvSpPr txBox="1"/>
          <p:nvPr/>
        </p:nvSpPr>
        <p:spPr>
          <a:xfrm>
            <a:off x="914400" y="1905000"/>
            <a:ext cx="3886200" cy="1200150"/>
          </a:xfrm>
          <a:prstGeom prst="rect">
            <a:avLst/>
          </a:prstGeom>
          <a:noFill/>
        </p:spPr>
        <p:txBody>
          <a:bodyPr>
            <a:spAutoFit/>
          </a:bodyPr>
          <a:lstStyle/>
          <a:p>
            <a:pPr>
              <a:defRPr/>
            </a:pPr>
            <a:r>
              <a:rPr lang="en-US" sz="2400" dirty="0">
                <a:latin typeface="+mn-lt"/>
              </a:rPr>
              <a:t>Pros:</a:t>
            </a:r>
          </a:p>
          <a:p>
            <a:pPr>
              <a:buFont typeface="Arial" pitchFamily="34" charset="0"/>
              <a:buChar char="•"/>
              <a:defRPr/>
            </a:pPr>
            <a:r>
              <a:rPr lang="en-US" sz="2400" dirty="0">
                <a:latin typeface="+mn-lt"/>
              </a:rPr>
              <a:t> Easy to clean</a:t>
            </a:r>
          </a:p>
          <a:p>
            <a:pPr>
              <a:buFont typeface="Arial" pitchFamily="34" charset="0"/>
              <a:buChar char="•"/>
              <a:defRPr/>
            </a:pPr>
            <a:r>
              <a:rPr lang="en-US" sz="2400" dirty="0">
                <a:latin typeface="+mn-lt"/>
              </a:rPr>
              <a:t> Lightweight</a:t>
            </a:r>
          </a:p>
        </p:txBody>
      </p:sp>
      <p:sp>
        <p:nvSpPr>
          <p:cNvPr id="5" name="TextBox 4"/>
          <p:cNvSpPr txBox="1"/>
          <p:nvPr/>
        </p:nvSpPr>
        <p:spPr>
          <a:xfrm>
            <a:off x="914400" y="3429000"/>
            <a:ext cx="4622800" cy="1200150"/>
          </a:xfrm>
          <a:prstGeom prst="rect">
            <a:avLst/>
          </a:prstGeom>
          <a:noFill/>
        </p:spPr>
        <p:txBody>
          <a:bodyPr wrap="none">
            <a:spAutoFit/>
          </a:bodyPr>
          <a:lstStyle/>
          <a:p>
            <a:pPr>
              <a:defRPr/>
            </a:pPr>
            <a:r>
              <a:rPr lang="en-US" sz="2400" dirty="0">
                <a:latin typeface="+mn-lt"/>
              </a:rPr>
              <a:t>Cons:</a:t>
            </a:r>
          </a:p>
          <a:p>
            <a:pPr>
              <a:buFont typeface="Arial" pitchFamily="34" charset="0"/>
              <a:buChar char="•"/>
              <a:defRPr/>
            </a:pPr>
            <a:r>
              <a:rPr lang="en-US" sz="2400" dirty="0">
                <a:latin typeface="+mn-lt"/>
              </a:rPr>
              <a:t> Not adjustable occipital alignment</a:t>
            </a:r>
          </a:p>
          <a:p>
            <a:pPr>
              <a:buFont typeface="Arial" pitchFamily="34" charset="0"/>
              <a:buChar char="•"/>
              <a:defRPr/>
            </a:pPr>
            <a:r>
              <a:rPr lang="en-US" sz="2400" dirty="0">
                <a:latin typeface="+mn-lt"/>
              </a:rPr>
              <a:t> Fixed restraint positions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a:xfrm>
            <a:off x="457200" y="609600"/>
            <a:ext cx="8153400" cy="762000"/>
          </a:xfrm>
        </p:spPr>
        <p:txBody>
          <a:bodyPr/>
          <a:lstStyle/>
          <a:p>
            <a:pPr algn="l" eaLnBrk="1" hangingPunct="1"/>
            <a:r>
              <a:rPr lang="en-US" sz="3600" smtClean="0"/>
              <a:t>Pediatric Vacuum Mattress </a:t>
            </a:r>
            <a:r>
              <a:rPr lang="en-US" smtClean="0"/>
              <a:t/>
            </a:r>
            <a:br>
              <a:rPr lang="en-US" smtClean="0"/>
            </a:br>
            <a:r>
              <a:rPr lang="en-US" sz="2800" smtClean="0"/>
              <a:t>by MDI</a:t>
            </a:r>
          </a:p>
        </p:txBody>
      </p:sp>
      <p:sp>
        <p:nvSpPr>
          <p:cNvPr id="3" name="Subtitle 2"/>
          <p:cNvSpPr>
            <a:spLocks noGrp="1"/>
          </p:cNvSpPr>
          <p:nvPr>
            <p:ph type="subTitle" idx="1"/>
          </p:nvPr>
        </p:nvSpPr>
        <p:spPr>
          <a:xfrm>
            <a:off x="457200" y="1752600"/>
            <a:ext cx="6400800" cy="1752600"/>
          </a:xfrm>
        </p:spPr>
        <p:txBody>
          <a:bodyPr rtlCol="0">
            <a:normAutofit/>
          </a:bodyPr>
          <a:lstStyle/>
          <a:p>
            <a:pPr algn="l" eaLnBrk="1" fontAlgn="auto" hangingPunct="1">
              <a:spcAft>
                <a:spcPts val="0"/>
              </a:spcAft>
              <a:buFont typeface="Arial" pitchFamily="34" charset="0"/>
              <a:buNone/>
              <a:defRPr/>
            </a:pPr>
            <a:r>
              <a:rPr lang="en-US" sz="2400" dirty="0" smtClean="0">
                <a:solidFill>
                  <a:schemeClr val="tx1"/>
                </a:solidFill>
              </a:rPr>
              <a:t>Pros:</a:t>
            </a:r>
          </a:p>
          <a:p>
            <a:pPr algn="l" eaLnBrk="1" fontAlgn="auto" hangingPunct="1">
              <a:spcAft>
                <a:spcPts val="0"/>
              </a:spcAft>
              <a:buFont typeface="Arial" pitchFamily="34" charset="0"/>
              <a:buChar char="•"/>
              <a:defRPr/>
            </a:pPr>
            <a:r>
              <a:rPr lang="en-US" sz="2400" dirty="0" smtClean="0">
                <a:solidFill>
                  <a:schemeClr val="tx1"/>
                </a:solidFill>
              </a:rPr>
              <a:t> Full immobilization</a:t>
            </a:r>
          </a:p>
          <a:p>
            <a:pPr algn="l" eaLnBrk="1" fontAlgn="auto" hangingPunct="1">
              <a:spcAft>
                <a:spcPts val="0"/>
              </a:spcAft>
              <a:buFont typeface="Arial" pitchFamily="34" charset="0"/>
              <a:buChar char="•"/>
              <a:defRPr/>
            </a:pPr>
            <a:r>
              <a:rPr lang="en-US" sz="2400" dirty="0" smtClean="0">
                <a:solidFill>
                  <a:schemeClr val="tx1"/>
                </a:solidFill>
              </a:rPr>
              <a:t> Lightweight and easy to clean</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457200" y="3657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sz="2400" dirty="0">
                <a:latin typeface="+mn-lt"/>
              </a:rPr>
              <a:t>Cons:</a:t>
            </a:r>
          </a:p>
          <a:p>
            <a:pPr fontAlgn="auto">
              <a:spcBef>
                <a:spcPct val="20000"/>
              </a:spcBef>
              <a:spcAft>
                <a:spcPts val="0"/>
              </a:spcAft>
              <a:buFont typeface="Arial" pitchFamily="34" charset="0"/>
              <a:buChar char="•"/>
              <a:defRPr/>
            </a:pPr>
            <a:r>
              <a:rPr lang="en-US" sz="2400" dirty="0">
                <a:latin typeface="+mn-lt"/>
              </a:rPr>
              <a:t> Difficult to store</a:t>
            </a:r>
          </a:p>
          <a:p>
            <a:pPr fontAlgn="auto">
              <a:spcBef>
                <a:spcPct val="20000"/>
              </a:spcBef>
              <a:spcAft>
                <a:spcPts val="0"/>
              </a:spcAft>
              <a:buFont typeface="Arial" pitchFamily="34" charset="0"/>
              <a:buChar char="•"/>
              <a:defRPr/>
            </a:pPr>
            <a:r>
              <a:rPr lang="en-US" sz="2400" dirty="0">
                <a:latin typeface="+mn-lt"/>
              </a:rPr>
              <a:t> Easy to puncture vacuum seal</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35844" name="Picture 7" descr="81-A2044a.jpg"/>
          <p:cNvPicPr>
            <a:picLocks noChangeAspect="1"/>
          </p:cNvPicPr>
          <p:nvPr/>
        </p:nvPicPr>
        <p:blipFill>
          <a:blip r:embed="rId2"/>
          <a:srcRect/>
          <a:stretch>
            <a:fillRect/>
          </a:stretch>
        </p:blipFill>
        <p:spPr bwMode="auto">
          <a:xfrm>
            <a:off x="5562600" y="1828800"/>
            <a:ext cx="3132138" cy="3154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a:xfrm>
            <a:off x="457200" y="609600"/>
            <a:ext cx="8153400" cy="762000"/>
          </a:xfrm>
        </p:spPr>
        <p:txBody>
          <a:bodyPr/>
          <a:lstStyle/>
          <a:p>
            <a:pPr algn="l" eaLnBrk="1" hangingPunct="1"/>
            <a:r>
              <a:rPr lang="en-US" sz="3600" smtClean="0"/>
              <a:t>Pediatric Evac-U-Splint® </a:t>
            </a:r>
            <a:r>
              <a:rPr lang="en-US" smtClean="0"/>
              <a:t/>
            </a:r>
            <a:br>
              <a:rPr lang="en-US" smtClean="0"/>
            </a:br>
            <a:r>
              <a:rPr lang="en-US" sz="2800" smtClean="0"/>
              <a:t>by Hartwell</a:t>
            </a:r>
          </a:p>
        </p:txBody>
      </p:sp>
      <p:sp>
        <p:nvSpPr>
          <p:cNvPr id="3" name="Subtitle 2"/>
          <p:cNvSpPr>
            <a:spLocks noGrp="1"/>
          </p:cNvSpPr>
          <p:nvPr>
            <p:ph type="subTitle" idx="1"/>
          </p:nvPr>
        </p:nvSpPr>
        <p:spPr>
          <a:xfrm>
            <a:off x="457200" y="1752600"/>
            <a:ext cx="6400800" cy="1752600"/>
          </a:xfrm>
        </p:spPr>
        <p:txBody>
          <a:bodyPr rtlCol="0">
            <a:normAutofit/>
          </a:bodyPr>
          <a:lstStyle/>
          <a:p>
            <a:pPr algn="l" eaLnBrk="1" fontAlgn="auto" hangingPunct="1">
              <a:spcAft>
                <a:spcPts val="0"/>
              </a:spcAft>
              <a:buFont typeface="Arial" pitchFamily="34" charset="0"/>
              <a:buNone/>
              <a:defRPr/>
            </a:pPr>
            <a:r>
              <a:rPr lang="en-US" sz="2400" dirty="0" smtClean="0">
                <a:solidFill>
                  <a:schemeClr val="tx1"/>
                </a:solidFill>
              </a:rPr>
              <a:t>Pros:</a:t>
            </a:r>
          </a:p>
          <a:p>
            <a:pPr algn="l" eaLnBrk="1" fontAlgn="auto" hangingPunct="1">
              <a:spcAft>
                <a:spcPts val="0"/>
              </a:spcAft>
              <a:buFont typeface="Arial" pitchFamily="34" charset="0"/>
              <a:buChar char="•"/>
              <a:defRPr/>
            </a:pPr>
            <a:r>
              <a:rPr lang="en-US" sz="2400" dirty="0" smtClean="0">
                <a:solidFill>
                  <a:schemeClr val="tx1"/>
                </a:solidFill>
              </a:rPr>
              <a:t> Full immobilization</a:t>
            </a:r>
          </a:p>
          <a:p>
            <a:pPr algn="l" eaLnBrk="1" fontAlgn="auto" hangingPunct="1">
              <a:spcAft>
                <a:spcPts val="0"/>
              </a:spcAft>
              <a:buFont typeface="Arial" pitchFamily="34" charset="0"/>
              <a:buChar char="•"/>
              <a:defRPr/>
            </a:pPr>
            <a:r>
              <a:rPr lang="en-US" sz="2400" dirty="0" smtClean="0">
                <a:solidFill>
                  <a:schemeClr val="tx1"/>
                </a:solidFill>
              </a:rPr>
              <a:t> Lightweight and easy to clean</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457200" y="3657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sz="2400" dirty="0">
                <a:latin typeface="+mn-lt"/>
              </a:rPr>
              <a:t>Cons:</a:t>
            </a:r>
          </a:p>
          <a:p>
            <a:pPr fontAlgn="auto">
              <a:spcBef>
                <a:spcPct val="20000"/>
              </a:spcBef>
              <a:spcAft>
                <a:spcPts val="0"/>
              </a:spcAft>
              <a:buFont typeface="Arial" pitchFamily="34" charset="0"/>
              <a:buChar char="•"/>
              <a:defRPr/>
            </a:pPr>
            <a:r>
              <a:rPr lang="en-US" sz="2400" dirty="0">
                <a:latin typeface="+mn-lt"/>
              </a:rPr>
              <a:t> Difficult to store</a:t>
            </a:r>
          </a:p>
          <a:p>
            <a:pPr fontAlgn="auto">
              <a:spcBef>
                <a:spcPct val="20000"/>
              </a:spcBef>
              <a:spcAft>
                <a:spcPts val="0"/>
              </a:spcAft>
              <a:buFont typeface="Arial" pitchFamily="34" charset="0"/>
              <a:buChar char="•"/>
              <a:defRPr/>
            </a:pPr>
            <a:r>
              <a:rPr lang="en-US" sz="2400" dirty="0">
                <a:latin typeface="+mn-lt"/>
              </a:rPr>
              <a:t> Easy to puncture vacuum seal</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36868" name="Picture 2" descr="http://www.hartwellmedical.com/images/pedi2.jpg"/>
          <p:cNvPicPr>
            <a:picLocks noChangeAspect="1" noChangeArrowheads="1"/>
          </p:cNvPicPr>
          <p:nvPr/>
        </p:nvPicPr>
        <p:blipFill>
          <a:blip r:embed="rId2"/>
          <a:srcRect/>
          <a:stretch>
            <a:fillRect/>
          </a:stretch>
        </p:blipFill>
        <p:spPr bwMode="auto">
          <a:xfrm>
            <a:off x="5105400" y="1981200"/>
            <a:ext cx="32162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descr="PediSleeve.JPG"/>
          <p:cNvPicPr>
            <a:picLocks noChangeAspect="1"/>
          </p:cNvPicPr>
          <p:nvPr/>
        </p:nvPicPr>
        <p:blipFill>
          <a:blip r:embed="rId2"/>
          <a:srcRect/>
          <a:stretch>
            <a:fillRect/>
          </a:stretch>
        </p:blipFill>
        <p:spPr bwMode="auto">
          <a:xfrm>
            <a:off x="6470650" y="1981200"/>
            <a:ext cx="2673350" cy="2100263"/>
          </a:xfrm>
          <a:prstGeom prst="rect">
            <a:avLst/>
          </a:prstGeom>
          <a:noFill/>
          <a:ln w="9525">
            <a:noFill/>
            <a:miter lim="800000"/>
            <a:headEnd/>
            <a:tailEnd/>
          </a:ln>
        </p:spPr>
      </p:pic>
      <p:sp>
        <p:nvSpPr>
          <p:cNvPr id="37890" name="Title 1"/>
          <p:cNvSpPr>
            <a:spLocks noGrp="1"/>
          </p:cNvSpPr>
          <p:nvPr>
            <p:ph type="ctrTitle"/>
          </p:nvPr>
        </p:nvSpPr>
        <p:spPr>
          <a:xfrm>
            <a:off x="228600" y="304800"/>
            <a:ext cx="9220200" cy="1066800"/>
          </a:xfrm>
        </p:spPr>
        <p:txBody>
          <a:bodyPr/>
          <a:lstStyle/>
          <a:p>
            <a:pPr algn="l" eaLnBrk="1" hangingPunct="1"/>
            <a:r>
              <a:rPr lang="en-US" sz="3600" smtClean="0"/>
              <a:t>MEDkids™ Backboard Immobilization Restraint </a:t>
            </a:r>
            <a:br>
              <a:rPr lang="en-US" sz="3600" smtClean="0"/>
            </a:br>
            <a:r>
              <a:rPr lang="en-US" sz="2800" smtClean="0"/>
              <a:t>by Ferno</a:t>
            </a:r>
          </a:p>
        </p:txBody>
      </p:sp>
      <p:sp>
        <p:nvSpPr>
          <p:cNvPr id="3" name="Subtitle 2"/>
          <p:cNvSpPr>
            <a:spLocks noGrp="1"/>
          </p:cNvSpPr>
          <p:nvPr>
            <p:ph type="subTitle" idx="1"/>
          </p:nvPr>
        </p:nvSpPr>
        <p:spPr>
          <a:xfrm>
            <a:off x="838200" y="1524000"/>
            <a:ext cx="6400800" cy="2057400"/>
          </a:xfrm>
        </p:spPr>
        <p:txBody>
          <a:bodyPr rtlCol="0">
            <a:normAutofit fontScale="55000" lnSpcReduction="20000"/>
          </a:bodyPr>
          <a:lstStyle/>
          <a:p>
            <a:pPr algn="l" eaLnBrk="1" fontAlgn="auto" hangingPunct="1">
              <a:spcAft>
                <a:spcPts val="0"/>
              </a:spcAft>
              <a:buFont typeface="Arial" pitchFamily="34" charset="0"/>
              <a:buNone/>
              <a:defRPr/>
            </a:pPr>
            <a:r>
              <a:rPr lang="en-US" sz="4400" dirty="0" smtClean="0">
                <a:solidFill>
                  <a:schemeClr val="tx1"/>
                </a:solidFill>
              </a:rPr>
              <a:t>Pros:</a:t>
            </a:r>
          </a:p>
          <a:p>
            <a:pPr algn="l" eaLnBrk="1" fontAlgn="auto" hangingPunct="1">
              <a:spcAft>
                <a:spcPts val="0"/>
              </a:spcAft>
              <a:buFont typeface="Arial" pitchFamily="34" charset="0"/>
              <a:buChar char="•"/>
              <a:defRPr/>
            </a:pPr>
            <a:r>
              <a:rPr lang="en-US" sz="4400" dirty="0" smtClean="0">
                <a:solidFill>
                  <a:schemeClr val="tx1"/>
                </a:solidFill>
              </a:rPr>
              <a:t> Fits over any backboard</a:t>
            </a:r>
          </a:p>
          <a:p>
            <a:pPr algn="l" eaLnBrk="1" fontAlgn="auto" hangingPunct="1">
              <a:spcAft>
                <a:spcPts val="0"/>
              </a:spcAft>
              <a:buFont typeface="Arial" pitchFamily="34" charset="0"/>
              <a:buChar char="•"/>
              <a:defRPr/>
            </a:pPr>
            <a:r>
              <a:rPr lang="en-US" sz="4400" dirty="0" smtClean="0">
                <a:solidFill>
                  <a:schemeClr val="tx1"/>
                </a:solidFill>
              </a:rPr>
              <a:t> Air alignment feature with inflatable cuff</a:t>
            </a:r>
          </a:p>
          <a:p>
            <a:pPr algn="l" eaLnBrk="1" fontAlgn="auto" hangingPunct="1">
              <a:spcAft>
                <a:spcPts val="0"/>
              </a:spcAft>
              <a:buFont typeface="Arial" pitchFamily="34" charset="0"/>
              <a:buChar char="•"/>
              <a:defRPr/>
            </a:pPr>
            <a:r>
              <a:rPr lang="en-US" sz="4400" dirty="0" smtClean="0">
                <a:solidFill>
                  <a:schemeClr val="tx1"/>
                </a:solidFill>
              </a:rPr>
              <a:t> Easy to store in ambulance and cleanable</a:t>
            </a:r>
          </a:p>
          <a:p>
            <a:pPr algn="l" eaLnBrk="1" fontAlgn="auto" hangingPunct="1">
              <a:spcAft>
                <a:spcPts val="0"/>
              </a:spcAft>
              <a:buFont typeface="Arial" pitchFamily="34" charset="0"/>
              <a:buChar char="•"/>
              <a:defRPr/>
            </a:pPr>
            <a:r>
              <a:rPr lang="en-US" sz="4400" dirty="0" smtClean="0">
                <a:solidFill>
                  <a:schemeClr val="tx1"/>
                </a:solidFill>
              </a:rPr>
              <a:t> Fits full range of children up to 80 lbs.</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838200" y="34290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sz="2400" dirty="0">
                <a:latin typeface="+mn-lt"/>
              </a:rPr>
              <a:t>Cons:</a:t>
            </a:r>
          </a:p>
          <a:p>
            <a:pPr fontAlgn="auto">
              <a:spcBef>
                <a:spcPct val="20000"/>
              </a:spcBef>
              <a:spcAft>
                <a:spcPts val="0"/>
              </a:spcAft>
              <a:buFont typeface="Arial" pitchFamily="34" charset="0"/>
              <a:buChar char="•"/>
              <a:defRPr/>
            </a:pPr>
            <a:r>
              <a:rPr lang="en-US" sz="2400" dirty="0">
                <a:latin typeface="+mn-lt"/>
              </a:rPr>
              <a:t> Only supine position</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37893" name="Picture 9" descr="PediSleeve_Usage-3.JPG"/>
          <p:cNvPicPr>
            <a:picLocks noChangeAspect="1"/>
          </p:cNvPicPr>
          <p:nvPr/>
        </p:nvPicPr>
        <p:blipFill>
          <a:blip r:embed="rId3"/>
          <a:srcRect/>
          <a:stretch>
            <a:fillRect/>
          </a:stretch>
        </p:blipFill>
        <p:spPr bwMode="auto">
          <a:xfrm>
            <a:off x="1371600" y="4800600"/>
            <a:ext cx="2590800" cy="1727200"/>
          </a:xfrm>
          <a:prstGeom prst="rect">
            <a:avLst/>
          </a:prstGeom>
          <a:noFill/>
          <a:ln w="9525">
            <a:noFill/>
            <a:miter lim="800000"/>
            <a:headEnd/>
            <a:tailEnd/>
          </a:ln>
        </p:spPr>
      </p:pic>
      <p:pic>
        <p:nvPicPr>
          <p:cNvPr id="37894" name="Picture 7" descr="S:\Joes\Pediatric Restraints\MedKids_PediSleeve_Action.jpg"/>
          <p:cNvPicPr>
            <a:picLocks noChangeAspect="1" noChangeArrowheads="1"/>
          </p:cNvPicPr>
          <p:nvPr/>
        </p:nvPicPr>
        <p:blipFill>
          <a:blip r:embed="rId4"/>
          <a:srcRect/>
          <a:stretch>
            <a:fillRect/>
          </a:stretch>
        </p:blipFill>
        <p:spPr bwMode="auto">
          <a:xfrm>
            <a:off x="4419600" y="3657600"/>
            <a:ext cx="2362200" cy="2838450"/>
          </a:xfrm>
          <a:prstGeom prst="rect">
            <a:avLst/>
          </a:prstGeom>
          <a:noFill/>
          <a:ln w="9525">
            <a:noFill/>
            <a:miter lim="800000"/>
            <a:headEnd/>
            <a:tailEnd/>
          </a:ln>
        </p:spPr>
      </p:pic>
      <p:pic>
        <p:nvPicPr>
          <p:cNvPr id="37895" name="Picture 1" descr="S:\Joes\Pediatrics\PediSleeveStorage.jpg"/>
          <p:cNvPicPr>
            <a:picLocks noChangeAspect="1" noChangeArrowheads="1"/>
          </p:cNvPicPr>
          <p:nvPr/>
        </p:nvPicPr>
        <p:blipFill>
          <a:blip r:embed="rId5"/>
          <a:srcRect/>
          <a:stretch>
            <a:fillRect/>
          </a:stretch>
        </p:blipFill>
        <p:spPr bwMode="auto">
          <a:xfrm>
            <a:off x="7086600" y="4648200"/>
            <a:ext cx="182880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7" descr="BabyBoard.JPG"/>
          <p:cNvPicPr>
            <a:picLocks noChangeAspect="1"/>
          </p:cNvPicPr>
          <p:nvPr/>
        </p:nvPicPr>
        <p:blipFill>
          <a:blip r:embed="rId2"/>
          <a:srcRect/>
          <a:stretch>
            <a:fillRect/>
          </a:stretch>
        </p:blipFill>
        <p:spPr bwMode="auto">
          <a:xfrm>
            <a:off x="4800600" y="762000"/>
            <a:ext cx="2362200" cy="1866900"/>
          </a:xfrm>
          <a:prstGeom prst="rect">
            <a:avLst/>
          </a:prstGeom>
          <a:noFill/>
          <a:ln w="9525">
            <a:noFill/>
            <a:miter lim="800000"/>
            <a:headEnd/>
            <a:tailEnd/>
          </a:ln>
        </p:spPr>
      </p:pic>
      <p:sp>
        <p:nvSpPr>
          <p:cNvPr id="38914" name="Title 1"/>
          <p:cNvSpPr>
            <a:spLocks noGrp="1"/>
          </p:cNvSpPr>
          <p:nvPr>
            <p:ph type="ctrTitle"/>
          </p:nvPr>
        </p:nvSpPr>
        <p:spPr>
          <a:xfrm>
            <a:off x="381000" y="457200"/>
            <a:ext cx="6553200" cy="762000"/>
          </a:xfrm>
        </p:spPr>
        <p:txBody>
          <a:bodyPr/>
          <a:lstStyle/>
          <a:p>
            <a:pPr algn="l" eaLnBrk="1" hangingPunct="1"/>
            <a:r>
              <a:rPr lang="en-US" sz="3600" smtClean="0"/>
              <a:t>MEDkids™ Baby Board </a:t>
            </a:r>
            <a:br>
              <a:rPr lang="en-US" sz="3600" smtClean="0"/>
            </a:br>
            <a:r>
              <a:rPr lang="en-US" sz="2800" smtClean="0"/>
              <a:t>by Ferno</a:t>
            </a:r>
          </a:p>
        </p:txBody>
      </p:sp>
      <p:sp>
        <p:nvSpPr>
          <p:cNvPr id="3" name="Subtitle 2"/>
          <p:cNvSpPr>
            <a:spLocks noGrp="1"/>
          </p:cNvSpPr>
          <p:nvPr>
            <p:ph type="subTitle" idx="1"/>
          </p:nvPr>
        </p:nvSpPr>
        <p:spPr>
          <a:xfrm>
            <a:off x="457200" y="1828800"/>
            <a:ext cx="6400800" cy="2286000"/>
          </a:xfrm>
        </p:spPr>
        <p:txBody>
          <a:bodyPr rtlCol="0">
            <a:normAutofit fontScale="85000" lnSpcReduction="20000"/>
          </a:bodyPr>
          <a:lstStyle/>
          <a:p>
            <a:pPr algn="l" eaLnBrk="1" fontAlgn="auto" hangingPunct="1">
              <a:spcAft>
                <a:spcPts val="0"/>
              </a:spcAft>
              <a:buFont typeface="Arial" pitchFamily="34" charset="0"/>
              <a:buNone/>
              <a:defRPr/>
            </a:pPr>
            <a:r>
              <a:rPr lang="en-US" sz="2800" dirty="0" smtClean="0">
                <a:solidFill>
                  <a:schemeClr val="tx1"/>
                </a:solidFill>
              </a:rPr>
              <a:t>Pros:</a:t>
            </a:r>
          </a:p>
          <a:p>
            <a:pPr algn="l" eaLnBrk="1" fontAlgn="auto" hangingPunct="1">
              <a:spcAft>
                <a:spcPts val="0"/>
              </a:spcAft>
              <a:buFont typeface="Arial" pitchFamily="34" charset="0"/>
              <a:buChar char="•"/>
              <a:defRPr/>
            </a:pPr>
            <a:r>
              <a:rPr lang="en-US" sz="2800" dirty="0" smtClean="0">
                <a:solidFill>
                  <a:schemeClr val="tx1"/>
                </a:solidFill>
              </a:rPr>
              <a:t> Fits in incubator or on cot</a:t>
            </a:r>
          </a:p>
          <a:p>
            <a:pPr algn="l" eaLnBrk="1" fontAlgn="auto" hangingPunct="1">
              <a:spcAft>
                <a:spcPts val="0"/>
              </a:spcAft>
              <a:buFont typeface="Arial" pitchFamily="34" charset="0"/>
              <a:buChar char="•"/>
              <a:defRPr/>
            </a:pPr>
            <a:r>
              <a:rPr lang="en-US" sz="2800" dirty="0" smtClean="0">
                <a:solidFill>
                  <a:schemeClr val="tx1"/>
                </a:solidFill>
              </a:rPr>
              <a:t> Only immobilization device for babies less than ten pounds</a:t>
            </a:r>
          </a:p>
          <a:p>
            <a:pPr algn="l" eaLnBrk="1" fontAlgn="auto" hangingPunct="1">
              <a:spcAft>
                <a:spcPts val="0"/>
              </a:spcAft>
              <a:buFont typeface="Arial" pitchFamily="34" charset="0"/>
              <a:buChar char="•"/>
              <a:defRPr/>
            </a:pPr>
            <a:r>
              <a:rPr lang="en-US" sz="2800" dirty="0" smtClean="0">
                <a:solidFill>
                  <a:schemeClr val="tx1"/>
                </a:solidFill>
              </a:rPr>
              <a:t> Easy to store and wash</a:t>
            </a:r>
          </a:p>
          <a:p>
            <a:pPr algn="l" eaLnBrk="1" fontAlgn="auto" hangingPunct="1">
              <a:spcAft>
                <a:spcPts val="0"/>
              </a:spcAft>
              <a:buFont typeface="Arial" pitchFamily="34" charset="0"/>
              <a:buChar char="•"/>
              <a:defRPr/>
            </a:pPr>
            <a:r>
              <a:rPr lang="en-US" sz="2800" dirty="0" smtClean="0">
                <a:solidFill>
                  <a:schemeClr val="tx1"/>
                </a:solidFill>
              </a:rPr>
              <a:t> Air alignment feature</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457200" y="4114800"/>
            <a:ext cx="6400800" cy="1143000"/>
          </a:xfrm>
          <a:prstGeom prst="rect">
            <a:avLst/>
          </a:prstGeom>
        </p:spPr>
        <p:txBody>
          <a:bodyPr>
            <a:normAutofit/>
          </a:bodyPr>
          <a:lstStyle/>
          <a:p>
            <a:pPr fontAlgn="auto">
              <a:spcBef>
                <a:spcPct val="20000"/>
              </a:spcBef>
              <a:spcAft>
                <a:spcPts val="0"/>
              </a:spcAft>
              <a:buFont typeface="Arial" pitchFamily="34" charset="0"/>
              <a:buNone/>
              <a:defRPr/>
            </a:pPr>
            <a:r>
              <a:rPr lang="en-US" sz="2400" dirty="0">
                <a:latin typeface="+mn-lt"/>
              </a:rPr>
              <a:t>Cons:</a:t>
            </a:r>
          </a:p>
          <a:p>
            <a:pPr fontAlgn="auto">
              <a:spcBef>
                <a:spcPct val="20000"/>
              </a:spcBef>
              <a:spcAft>
                <a:spcPts val="0"/>
              </a:spcAft>
              <a:buFont typeface="Arial" pitchFamily="34" charset="0"/>
              <a:buChar char="•"/>
              <a:defRPr/>
            </a:pPr>
            <a:r>
              <a:rPr lang="en-US" sz="2400" dirty="0">
                <a:latin typeface="+mn-lt"/>
              </a:rPr>
              <a:t> Specialized transport only</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38917" name="Picture 9" descr="bb6760_babyboard (2).JPG"/>
          <p:cNvPicPr>
            <a:picLocks noChangeAspect="1"/>
          </p:cNvPicPr>
          <p:nvPr/>
        </p:nvPicPr>
        <p:blipFill>
          <a:blip r:embed="rId3"/>
          <a:srcRect/>
          <a:stretch>
            <a:fillRect/>
          </a:stretch>
        </p:blipFill>
        <p:spPr bwMode="auto">
          <a:xfrm>
            <a:off x="7086600" y="1066800"/>
            <a:ext cx="1882775" cy="2819400"/>
          </a:xfrm>
          <a:prstGeom prst="rect">
            <a:avLst/>
          </a:prstGeom>
          <a:noFill/>
          <a:ln w="9525">
            <a:noFill/>
            <a:miter lim="800000"/>
            <a:headEnd/>
            <a:tailEnd/>
          </a:ln>
        </p:spPr>
      </p:pic>
      <p:pic>
        <p:nvPicPr>
          <p:cNvPr id="38918" name="Picture 5" descr="S:\Joes\Pediatric Restraints\MedKids_BabyBoard_Incubator.jpg"/>
          <p:cNvPicPr>
            <a:picLocks noChangeAspect="1" noChangeArrowheads="1"/>
          </p:cNvPicPr>
          <p:nvPr/>
        </p:nvPicPr>
        <p:blipFill>
          <a:blip r:embed="rId4"/>
          <a:srcRect/>
          <a:stretch>
            <a:fillRect/>
          </a:stretch>
        </p:blipFill>
        <p:spPr bwMode="auto">
          <a:xfrm>
            <a:off x="3886200" y="3048000"/>
            <a:ext cx="2336800" cy="1524000"/>
          </a:xfrm>
          <a:prstGeom prst="rect">
            <a:avLst/>
          </a:prstGeom>
          <a:noFill/>
          <a:ln w="9525">
            <a:noFill/>
            <a:miter lim="800000"/>
            <a:headEnd/>
            <a:tailEnd/>
          </a:ln>
        </p:spPr>
      </p:pic>
      <p:pic>
        <p:nvPicPr>
          <p:cNvPr id="38919" name="Picture 3" descr="S:\Joes\Pediatric Restraints\MedKids_BabyBoard1.jpg"/>
          <p:cNvPicPr>
            <a:picLocks noChangeAspect="1" noChangeArrowheads="1"/>
          </p:cNvPicPr>
          <p:nvPr/>
        </p:nvPicPr>
        <p:blipFill>
          <a:blip r:embed="rId5"/>
          <a:srcRect/>
          <a:stretch>
            <a:fillRect/>
          </a:stretch>
        </p:blipFill>
        <p:spPr bwMode="auto">
          <a:xfrm>
            <a:off x="1447800" y="5334000"/>
            <a:ext cx="1727200" cy="1101725"/>
          </a:xfrm>
          <a:prstGeom prst="rect">
            <a:avLst/>
          </a:prstGeom>
          <a:noFill/>
          <a:ln w="9525">
            <a:noFill/>
            <a:miter lim="800000"/>
            <a:headEnd/>
            <a:tailEnd/>
          </a:ln>
        </p:spPr>
      </p:pic>
      <p:pic>
        <p:nvPicPr>
          <p:cNvPr id="38920" name="Picture 4" descr="S:\Joes\Pediatric Restraints\MedKids_BabyBoard2.jpg"/>
          <p:cNvPicPr>
            <a:picLocks noChangeAspect="1" noChangeArrowheads="1"/>
          </p:cNvPicPr>
          <p:nvPr/>
        </p:nvPicPr>
        <p:blipFill>
          <a:blip r:embed="rId6"/>
          <a:srcRect/>
          <a:stretch>
            <a:fillRect/>
          </a:stretch>
        </p:blipFill>
        <p:spPr bwMode="auto">
          <a:xfrm>
            <a:off x="3657600" y="5334000"/>
            <a:ext cx="1751013" cy="1128713"/>
          </a:xfrm>
          <a:prstGeom prst="rect">
            <a:avLst/>
          </a:prstGeom>
          <a:noFill/>
          <a:ln w="9525">
            <a:noFill/>
            <a:miter lim="800000"/>
            <a:headEnd/>
            <a:tailEnd/>
          </a:ln>
        </p:spPr>
      </p:pic>
      <p:pic>
        <p:nvPicPr>
          <p:cNvPr id="38921" name="Picture 10" descr="infant in isolette 5.JPG"/>
          <p:cNvPicPr>
            <a:picLocks noChangeAspect="1"/>
          </p:cNvPicPr>
          <p:nvPr/>
        </p:nvPicPr>
        <p:blipFill>
          <a:blip r:embed="rId7"/>
          <a:srcRect/>
          <a:stretch>
            <a:fillRect/>
          </a:stretch>
        </p:blipFill>
        <p:spPr bwMode="auto">
          <a:xfrm>
            <a:off x="6705600" y="4102100"/>
            <a:ext cx="1752600"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447800"/>
            <a:ext cx="8686800" cy="3276600"/>
          </a:xfrm>
        </p:spPr>
        <p:txBody>
          <a:bodyPr/>
          <a:lstStyle/>
          <a:p>
            <a:pPr algn="l" eaLnBrk="1" hangingPunct="1"/>
            <a:r>
              <a:rPr lang="en-US" smtClean="0"/>
              <a:t>Child or children who require transport as part of a multiple patient transport (newborn with mother, multiple children)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457200" y="609600"/>
            <a:ext cx="5715000" cy="762000"/>
          </a:xfrm>
        </p:spPr>
        <p:txBody>
          <a:bodyPr/>
          <a:lstStyle/>
          <a:p>
            <a:pPr algn="l" eaLnBrk="1" hangingPunct="1"/>
            <a:r>
              <a:rPr lang="en-US" sz="3600" smtClean="0"/>
              <a:t>Commercial Child Seats</a:t>
            </a:r>
          </a:p>
        </p:txBody>
      </p:sp>
      <p:sp>
        <p:nvSpPr>
          <p:cNvPr id="3" name="Subtitle 2"/>
          <p:cNvSpPr>
            <a:spLocks noGrp="1"/>
          </p:cNvSpPr>
          <p:nvPr>
            <p:ph type="subTitle" idx="1"/>
          </p:nvPr>
        </p:nvSpPr>
        <p:spPr>
          <a:xfrm>
            <a:off x="457200" y="1676400"/>
            <a:ext cx="6400800" cy="1752600"/>
          </a:xfrm>
        </p:spPr>
        <p:txBody>
          <a:bodyPr rtlCol="0">
            <a:normAutofit fontScale="92500" lnSpcReduction="20000"/>
          </a:bodyPr>
          <a:lstStyle/>
          <a:p>
            <a:pPr algn="l" eaLnBrk="1" fontAlgn="auto" hangingPunct="1">
              <a:spcAft>
                <a:spcPts val="0"/>
              </a:spcAft>
              <a:buFont typeface="Arial" pitchFamily="34" charset="0"/>
              <a:buNone/>
              <a:defRPr/>
            </a:pPr>
            <a:r>
              <a:rPr lang="en-US" sz="2800" dirty="0" smtClean="0">
                <a:solidFill>
                  <a:schemeClr val="tx1"/>
                </a:solidFill>
              </a:rPr>
              <a:t>Pros:</a:t>
            </a:r>
          </a:p>
          <a:p>
            <a:pPr algn="l" eaLnBrk="1" fontAlgn="auto" hangingPunct="1">
              <a:spcAft>
                <a:spcPts val="0"/>
              </a:spcAft>
              <a:buFont typeface="Arial" pitchFamily="34" charset="0"/>
              <a:buChar char="•"/>
              <a:defRPr/>
            </a:pPr>
            <a:r>
              <a:rPr lang="en-US" sz="2800" dirty="0" smtClean="0">
                <a:solidFill>
                  <a:schemeClr val="tx1"/>
                </a:solidFill>
              </a:rPr>
              <a:t> Inexpensive to acquire</a:t>
            </a:r>
          </a:p>
          <a:p>
            <a:pPr algn="l" eaLnBrk="1" fontAlgn="auto" hangingPunct="1">
              <a:spcAft>
                <a:spcPts val="0"/>
              </a:spcAft>
              <a:buFont typeface="Arial" pitchFamily="34" charset="0"/>
              <a:buChar char="•"/>
              <a:defRPr/>
            </a:pPr>
            <a:r>
              <a:rPr lang="en-US" sz="2800" dirty="0" smtClean="0">
                <a:solidFill>
                  <a:schemeClr val="tx1"/>
                </a:solidFill>
              </a:rPr>
              <a:t> Good for 4-40 lbs children</a:t>
            </a:r>
          </a:p>
          <a:p>
            <a:pPr algn="l" eaLnBrk="1" fontAlgn="auto" hangingPunct="1">
              <a:spcAft>
                <a:spcPts val="0"/>
              </a:spcAft>
              <a:buFont typeface="Arial" pitchFamily="34" charset="0"/>
              <a:buChar char="•"/>
              <a:defRPr/>
            </a:pPr>
            <a:r>
              <a:rPr lang="en-US" sz="2800" dirty="0" smtClean="0">
                <a:solidFill>
                  <a:schemeClr val="tx1"/>
                </a:solidFill>
              </a:rPr>
              <a:t> Meets FMVSS 213</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381000" y="3733800"/>
            <a:ext cx="6400800" cy="1905000"/>
          </a:xfrm>
          <a:prstGeom prst="rect">
            <a:avLst/>
          </a:prstGeom>
        </p:spPr>
        <p:txBody>
          <a:bodyPr>
            <a:normAutofit fontScale="85000" lnSpcReduction="20000"/>
          </a:bodyPr>
          <a:lstStyle/>
          <a:p>
            <a:pPr fontAlgn="auto">
              <a:spcBef>
                <a:spcPct val="20000"/>
              </a:spcBef>
              <a:spcAft>
                <a:spcPts val="0"/>
              </a:spcAft>
              <a:buFont typeface="Arial" pitchFamily="34" charset="0"/>
              <a:buNone/>
              <a:defRPr/>
            </a:pPr>
            <a:r>
              <a:rPr lang="en-US" sz="2800" dirty="0">
                <a:latin typeface="+mn-lt"/>
              </a:rPr>
              <a:t>Cons:</a:t>
            </a:r>
          </a:p>
          <a:p>
            <a:pPr fontAlgn="auto">
              <a:spcBef>
                <a:spcPct val="20000"/>
              </a:spcBef>
              <a:spcAft>
                <a:spcPts val="0"/>
              </a:spcAft>
              <a:buFont typeface="Arial" pitchFamily="34" charset="0"/>
              <a:buChar char="•"/>
              <a:defRPr/>
            </a:pPr>
            <a:r>
              <a:rPr lang="en-US" sz="2800" dirty="0">
                <a:latin typeface="+mn-lt"/>
              </a:rPr>
              <a:t> Difficult to store on ambulance</a:t>
            </a:r>
          </a:p>
          <a:p>
            <a:pPr fontAlgn="auto">
              <a:spcBef>
                <a:spcPct val="20000"/>
              </a:spcBef>
              <a:spcAft>
                <a:spcPts val="0"/>
              </a:spcAft>
              <a:buFont typeface="Arial" pitchFamily="34" charset="0"/>
              <a:buChar char="•"/>
              <a:defRPr/>
            </a:pPr>
            <a:r>
              <a:rPr lang="en-US" sz="2800" dirty="0">
                <a:latin typeface="+mn-lt"/>
              </a:rPr>
              <a:t> Not usable on cot</a:t>
            </a:r>
          </a:p>
          <a:p>
            <a:pPr fontAlgn="auto">
              <a:spcBef>
                <a:spcPct val="20000"/>
              </a:spcBef>
              <a:spcAft>
                <a:spcPts val="0"/>
              </a:spcAft>
              <a:buFont typeface="Arial" pitchFamily="34" charset="0"/>
              <a:buChar char="•"/>
              <a:defRPr/>
            </a:pPr>
            <a:r>
              <a:rPr lang="en-US" sz="2800" dirty="0">
                <a:latin typeface="+mn-lt"/>
              </a:rPr>
              <a:t> Difficult to clean</a:t>
            </a:r>
          </a:p>
          <a:p>
            <a:pPr fontAlgn="auto">
              <a:spcBef>
                <a:spcPct val="20000"/>
              </a:spcBef>
              <a:spcAft>
                <a:spcPts val="0"/>
              </a:spcAft>
              <a:buFont typeface="Arial" pitchFamily="34" charset="0"/>
              <a:buChar char="•"/>
              <a:defRPr/>
            </a:pPr>
            <a:r>
              <a:rPr lang="en-US" sz="2800" dirty="0">
                <a:latin typeface="+mn-lt"/>
              </a:rPr>
              <a:t> Is not easily adjustable to child size</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40964" name="Picture 6" descr="Picture 3.png"/>
          <p:cNvPicPr>
            <a:picLocks noChangeAspect="1"/>
          </p:cNvPicPr>
          <p:nvPr/>
        </p:nvPicPr>
        <p:blipFill>
          <a:blip r:embed="rId2"/>
          <a:srcRect/>
          <a:stretch>
            <a:fillRect/>
          </a:stretch>
        </p:blipFill>
        <p:spPr bwMode="auto">
          <a:xfrm>
            <a:off x="4732338" y="1295400"/>
            <a:ext cx="4411662"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S:\Joes\Pediatric Restraints\Pedimate.jpg"/>
          <p:cNvPicPr>
            <a:picLocks noChangeAspect="1" noChangeArrowheads="1"/>
          </p:cNvPicPr>
          <p:nvPr/>
        </p:nvPicPr>
        <p:blipFill>
          <a:blip r:embed="rId2"/>
          <a:srcRect/>
          <a:stretch>
            <a:fillRect/>
          </a:stretch>
        </p:blipFill>
        <p:spPr bwMode="auto">
          <a:xfrm>
            <a:off x="5946775" y="228600"/>
            <a:ext cx="3197225" cy="2209800"/>
          </a:xfrm>
          <a:prstGeom prst="rect">
            <a:avLst/>
          </a:prstGeom>
          <a:noFill/>
          <a:ln w="9525">
            <a:noFill/>
            <a:miter lim="800000"/>
            <a:headEnd/>
            <a:tailEnd/>
          </a:ln>
        </p:spPr>
      </p:pic>
      <p:sp>
        <p:nvSpPr>
          <p:cNvPr id="41986" name="Title 1"/>
          <p:cNvSpPr>
            <a:spLocks noGrp="1"/>
          </p:cNvSpPr>
          <p:nvPr>
            <p:ph type="ctrTitle"/>
          </p:nvPr>
        </p:nvSpPr>
        <p:spPr>
          <a:xfrm>
            <a:off x="304800" y="228600"/>
            <a:ext cx="6248400" cy="762000"/>
          </a:xfrm>
        </p:spPr>
        <p:txBody>
          <a:bodyPr/>
          <a:lstStyle/>
          <a:p>
            <a:pPr algn="l" eaLnBrk="1" hangingPunct="1"/>
            <a:r>
              <a:rPr lang="en-US" sz="3600" smtClean="0"/>
              <a:t>Pedi-Mate EMS Child Restraint </a:t>
            </a:r>
            <a:r>
              <a:rPr lang="en-US" sz="2800" smtClean="0"/>
              <a:t>by Ferno</a:t>
            </a:r>
          </a:p>
        </p:txBody>
      </p:sp>
      <p:sp>
        <p:nvSpPr>
          <p:cNvPr id="41987" name="Subtitle 2"/>
          <p:cNvSpPr>
            <a:spLocks noGrp="1"/>
          </p:cNvSpPr>
          <p:nvPr>
            <p:ph type="subTitle" idx="1"/>
          </p:nvPr>
        </p:nvSpPr>
        <p:spPr>
          <a:xfrm>
            <a:off x="228600" y="1066800"/>
            <a:ext cx="6400800" cy="1752600"/>
          </a:xfrm>
        </p:spPr>
        <p:txBody>
          <a:bodyPr/>
          <a:lstStyle/>
          <a:p>
            <a:pPr algn="l" eaLnBrk="1" hangingPunct="1"/>
            <a:r>
              <a:rPr lang="en-US" sz="2400" smtClean="0">
                <a:solidFill>
                  <a:schemeClr val="tx1"/>
                </a:solidFill>
              </a:rPr>
              <a:t>Pros:</a:t>
            </a:r>
          </a:p>
          <a:p>
            <a:pPr algn="l" eaLnBrk="1" hangingPunct="1">
              <a:buFont typeface="Arial" charset="0"/>
              <a:buChar char="•"/>
            </a:pPr>
            <a:r>
              <a:rPr lang="en-US" sz="2400" smtClean="0">
                <a:solidFill>
                  <a:schemeClr val="tx1"/>
                </a:solidFill>
              </a:rPr>
              <a:t> Usable in any application</a:t>
            </a:r>
          </a:p>
          <a:p>
            <a:pPr algn="l" eaLnBrk="1" hangingPunct="1">
              <a:buFont typeface="Arial" charset="0"/>
              <a:buChar char="•"/>
            </a:pPr>
            <a:r>
              <a:rPr lang="en-US" sz="2400" smtClean="0">
                <a:solidFill>
                  <a:schemeClr val="tx1"/>
                </a:solidFill>
              </a:rPr>
              <a:t> Easy to clean &amp; store on cot or in ambulance</a:t>
            </a:r>
          </a:p>
        </p:txBody>
      </p:sp>
      <p:sp>
        <p:nvSpPr>
          <p:cNvPr id="4" name="Subtitle 2"/>
          <p:cNvSpPr txBox="1">
            <a:spLocks/>
          </p:cNvSpPr>
          <p:nvPr/>
        </p:nvSpPr>
        <p:spPr>
          <a:xfrm>
            <a:off x="228600" y="26670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sz="2400" dirty="0">
                <a:latin typeface="+mn-lt"/>
              </a:rPr>
              <a:t>Cons:</a:t>
            </a:r>
          </a:p>
          <a:p>
            <a:pPr fontAlgn="auto">
              <a:spcBef>
                <a:spcPct val="20000"/>
              </a:spcBef>
              <a:spcAft>
                <a:spcPts val="0"/>
              </a:spcAft>
              <a:buFont typeface="Arial" pitchFamily="34" charset="0"/>
              <a:buChar char="•"/>
              <a:defRPr/>
            </a:pPr>
            <a:r>
              <a:rPr lang="en-US" sz="2400" dirty="0">
                <a:latin typeface="+mn-lt"/>
              </a:rPr>
              <a:t> No immobilization</a:t>
            </a:r>
          </a:p>
          <a:p>
            <a:pPr fontAlgn="auto">
              <a:spcBef>
                <a:spcPct val="20000"/>
              </a:spcBef>
              <a:spcAft>
                <a:spcPts val="0"/>
              </a:spcAft>
              <a:defRPr/>
            </a:pPr>
            <a:endParaRPr lang="en-US" sz="2800" dirty="0">
              <a:solidFill>
                <a:schemeClr val="tx1">
                  <a:lumMod val="65000"/>
                  <a:lumOff val="35000"/>
                </a:schemeClr>
              </a:solidFill>
              <a:latin typeface="+mn-lt"/>
            </a:endParaRP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41989" name="Picture 6" descr="Pedimate_Usage.JPG"/>
          <p:cNvPicPr>
            <a:picLocks noChangeAspect="1"/>
          </p:cNvPicPr>
          <p:nvPr/>
        </p:nvPicPr>
        <p:blipFill>
          <a:blip r:embed="rId3"/>
          <a:srcRect/>
          <a:stretch>
            <a:fillRect/>
          </a:stretch>
        </p:blipFill>
        <p:spPr bwMode="auto">
          <a:xfrm>
            <a:off x="2819400" y="4267200"/>
            <a:ext cx="1695450" cy="1789113"/>
          </a:xfrm>
          <a:prstGeom prst="rect">
            <a:avLst/>
          </a:prstGeom>
          <a:noFill/>
          <a:ln w="9525">
            <a:noFill/>
            <a:miter lim="800000"/>
            <a:headEnd/>
            <a:tailEnd/>
          </a:ln>
        </p:spPr>
      </p:pic>
      <p:pic>
        <p:nvPicPr>
          <p:cNvPr id="41990" name="Picture 7" descr="pedimateadaptor3.JPG"/>
          <p:cNvPicPr>
            <a:picLocks noChangeAspect="1"/>
          </p:cNvPicPr>
          <p:nvPr/>
        </p:nvPicPr>
        <p:blipFill>
          <a:blip r:embed="rId4"/>
          <a:srcRect/>
          <a:stretch>
            <a:fillRect/>
          </a:stretch>
        </p:blipFill>
        <p:spPr bwMode="auto">
          <a:xfrm>
            <a:off x="609600" y="3962400"/>
            <a:ext cx="1885950" cy="2514600"/>
          </a:xfrm>
          <a:prstGeom prst="rect">
            <a:avLst/>
          </a:prstGeom>
          <a:noFill/>
          <a:ln w="9525">
            <a:noFill/>
            <a:miter lim="800000"/>
            <a:headEnd/>
            <a:tailEnd/>
          </a:ln>
        </p:spPr>
      </p:pic>
      <p:pic>
        <p:nvPicPr>
          <p:cNvPr id="41991" name="Picture 9" descr="Pedimate on cot.JPG"/>
          <p:cNvPicPr>
            <a:picLocks noChangeAspect="1"/>
          </p:cNvPicPr>
          <p:nvPr/>
        </p:nvPicPr>
        <p:blipFill>
          <a:blip r:embed="rId5"/>
          <a:srcRect/>
          <a:stretch>
            <a:fillRect/>
          </a:stretch>
        </p:blipFill>
        <p:spPr bwMode="auto">
          <a:xfrm>
            <a:off x="5181600" y="4953000"/>
            <a:ext cx="2235200" cy="1676400"/>
          </a:xfrm>
          <a:prstGeom prst="rect">
            <a:avLst/>
          </a:prstGeom>
          <a:noFill/>
          <a:ln w="9525">
            <a:noFill/>
            <a:miter lim="800000"/>
            <a:headEnd/>
            <a:tailEnd/>
          </a:ln>
        </p:spPr>
      </p:pic>
      <p:pic>
        <p:nvPicPr>
          <p:cNvPr id="41992" name="Picture 4" descr="S:\Joes\Pediatric Restraints\Pedimate_Action.jpg"/>
          <p:cNvPicPr>
            <a:picLocks noChangeAspect="1" noChangeArrowheads="1"/>
          </p:cNvPicPr>
          <p:nvPr/>
        </p:nvPicPr>
        <p:blipFill>
          <a:blip r:embed="rId6"/>
          <a:srcRect/>
          <a:stretch>
            <a:fillRect/>
          </a:stretch>
        </p:blipFill>
        <p:spPr bwMode="auto">
          <a:xfrm>
            <a:off x="5943600" y="2438400"/>
            <a:ext cx="2917825" cy="232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143000"/>
          </a:xfrm>
        </p:spPr>
        <p:txBody>
          <a:bodyPr/>
          <a:lstStyle/>
          <a:p>
            <a:pPr eaLnBrk="1" hangingPunct="1"/>
            <a:r>
              <a:rPr lang="en-US" sz="4000" smtClean="0"/>
              <a:t>Pediatric Restraints</a:t>
            </a:r>
          </a:p>
        </p:txBody>
      </p:sp>
      <p:sp>
        <p:nvSpPr>
          <p:cNvPr id="3" name="Content Placeholder 2"/>
          <p:cNvSpPr>
            <a:spLocks noGrp="1"/>
          </p:cNvSpPr>
          <p:nvPr>
            <p:ph idx="1"/>
          </p:nvPr>
        </p:nvSpPr>
        <p:spPr>
          <a:xfrm>
            <a:off x="304800" y="1066800"/>
            <a:ext cx="8382000" cy="4724400"/>
          </a:xfrm>
        </p:spPr>
        <p:txBody>
          <a:bodyPr/>
          <a:lstStyle/>
          <a:p>
            <a:pPr marL="91440" indent="0" eaLnBrk="1" hangingPunct="1">
              <a:buFont typeface="Arial" charset="0"/>
              <a:buNone/>
              <a:defRPr/>
            </a:pPr>
            <a:r>
              <a:rPr lang="en-US" sz="2400" dirty="0" smtClean="0"/>
              <a:t>The draft recommendations for the safe transportation of children in emergency ground ambulances are organized into five categories reflecting common situations:</a:t>
            </a:r>
          </a:p>
          <a:p>
            <a:pPr marL="605790" indent="-514350" eaLnBrk="1" hangingPunct="1">
              <a:buFont typeface="+mj-lt"/>
              <a:buAutoNum type="arabicPeriod"/>
              <a:defRPr/>
            </a:pPr>
            <a:r>
              <a:rPr lang="en-US" sz="2400" dirty="0" smtClean="0"/>
              <a:t>Child who is uninjured / not ill</a:t>
            </a:r>
          </a:p>
          <a:p>
            <a:pPr marL="605790" indent="-514350" eaLnBrk="1" hangingPunct="1">
              <a:buFont typeface="+mj-lt"/>
              <a:buAutoNum type="arabicPeriod"/>
              <a:defRPr/>
            </a:pPr>
            <a:r>
              <a:rPr lang="en-US" sz="2400" dirty="0" smtClean="0"/>
              <a:t>Child who is ill and/or injured and whose condition does not require continuous  and/or intensive medical monitoring and/or interventions</a:t>
            </a:r>
          </a:p>
          <a:p>
            <a:pPr marL="605790" indent="-514350" eaLnBrk="1" hangingPunct="1">
              <a:buFont typeface="+mj-lt"/>
              <a:buAutoNum type="arabicPeriod"/>
              <a:defRPr/>
            </a:pPr>
            <a:r>
              <a:rPr lang="en-US" sz="2400" dirty="0" smtClean="0"/>
              <a:t>Child whose condition requires continuous and/or intensive medical monitoring and/or interventions</a:t>
            </a:r>
          </a:p>
          <a:p>
            <a:pPr marL="605790" indent="-514350" eaLnBrk="1" hangingPunct="1">
              <a:buFont typeface="+mj-lt"/>
              <a:buAutoNum type="arabicPeriod"/>
              <a:defRPr/>
            </a:pPr>
            <a:r>
              <a:rPr lang="en-US" sz="2400" dirty="0" smtClean="0"/>
              <a:t>Child whose condition requires spinal immobilization and/or lying flat</a:t>
            </a:r>
          </a:p>
          <a:p>
            <a:pPr marL="605790" indent="-514350" eaLnBrk="1" hangingPunct="1">
              <a:buFont typeface="+mj-lt"/>
              <a:buAutoNum type="arabicPeriod"/>
              <a:defRPr/>
            </a:pPr>
            <a:r>
              <a:rPr lang="en-US" sz="2400" dirty="0" smtClean="0"/>
              <a:t>Child or children who require transport as part of a multiple patient transport (newborn with Mother, multiple children)</a:t>
            </a:r>
          </a:p>
          <a:p>
            <a:pPr marL="605790" indent="-514350" eaLnBrk="1" hangingPunct="1">
              <a:buFont typeface="+mj-lt"/>
              <a:buAutoNum type="arabicPeriod"/>
              <a:defRPr/>
            </a:pPr>
            <a:endParaRPr lang="en-US" sz="2000" dirty="0" smtClean="0"/>
          </a:p>
          <a:p>
            <a:pPr marL="1005840" lvl="1" indent="-514350" eaLnBrk="1" hangingPunct="1">
              <a:buFont typeface="Arial" charset="0"/>
              <a:buNone/>
              <a:defRPr/>
            </a:pPr>
            <a:r>
              <a:rPr lang="en-US" sz="1400" dirty="0" smtClean="0"/>
              <a:t>Reference: NHSTA-2010-0089 </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S:\Joes\Pediatric Restraints\PediPal_TransferSeat.jpg"/>
          <p:cNvPicPr>
            <a:picLocks noChangeAspect="1" noChangeArrowheads="1"/>
          </p:cNvPicPr>
          <p:nvPr/>
        </p:nvPicPr>
        <p:blipFill>
          <a:blip r:embed="rId2"/>
          <a:srcRect/>
          <a:stretch>
            <a:fillRect/>
          </a:stretch>
        </p:blipFill>
        <p:spPr bwMode="auto">
          <a:xfrm>
            <a:off x="5334000" y="304800"/>
            <a:ext cx="1949450" cy="2819400"/>
          </a:xfrm>
          <a:prstGeom prst="rect">
            <a:avLst/>
          </a:prstGeom>
          <a:solidFill>
            <a:schemeClr val="accent2"/>
          </a:solidFill>
          <a:ln w="9525">
            <a:noFill/>
            <a:miter lim="800000"/>
            <a:headEnd/>
            <a:tailEnd/>
          </a:ln>
        </p:spPr>
      </p:pic>
      <p:pic>
        <p:nvPicPr>
          <p:cNvPr id="43010" name="Picture 4" descr="FernoLogo-NoTagline - white background.jpg"/>
          <p:cNvPicPr>
            <a:picLocks noChangeAspect="1"/>
          </p:cNvPicPr>
          <p:nvPr/>
        </p:nvPicPr>
        <p:blipFill>
          <a:blip r:embed="rId3"/>
          <a:srcRect/>
          <a:stretch>
            <a:fillRect/>
          </a:stretch>
        </p:blipFill>
        <p:spPr bwMode="auto">
          <a:xfrm>
            <a:off x="685800" y="762000"/>
            <a:ext cx="1903413" cy="566738"/>
          </a:xfrm>
          <a:prstGeom prst="rect">
            <a:avLst/>
          </a:prstGeom>
          <a:noFill/>
          <a:ln w="9525">
            <a:noFill/>
            <a:miter lim="800000"/>
            <a:headEnd/>
            <a:tailEnd/>
          </a:ln>
        </p:spPr>
      </p:pic>
      <p:pic>
        <p:nvPicPr>
          <p:cNvPr id="43011" name="Picture 4" descr="S:\Joes\Pediatric Restraints\PediPal_usage.jpg"/>
          <p:cNvPicPr>
            <a:picLocks noChangeAspect="1" noChangeArrowheads="1"/>
          </p:cNvPicPr>
          <p:nvPr/>
        </p:nvPicPr>
        <p:blipFill>
          <a:blip r:embed="rId4"/>
          <a:srcRect/>
          <a:stretch>
            <a:fillRect/>
          </a:stretch>
        </p:blipFill>
        <p:spPr bwMode="auto">
          <a:xfrm>
            <a:off x="990600" y="5029200"/>
            <a:ext cx="1524000" cy="1524000"/>
          </a:xfrm>
          <a:prstGeom prst="rect">
            <a:avLst/>
          </a:prstGeom>
          <a:noFill/>
          <a:ln w="9525">
            <a:noFill/>
            <a:miter lim="800000"/>
            <a:headEnd/>
            <a:tailEnd/>
          </a:ln>
        </p:spPr>
      </p:pic>
      <p:pic>
        <p:nvPicPr>
          <p:cNvPr id="43012" name="Picture 6" descr="DSCN0315.JPG"/>
          <p:cNvPicPr>
            <a:picLocks noChangeAspect="1"/>
          </p:cNvPicPr>
          <p:nvPr/>
        </p:nvPicPr>
        <p:blipFill>
          <a:blip r:embed="rId5"/>
          <a:srcRect/>
          <a:stretch>
            <a:fillRect/>
          </a:stretch>
        </p:blipFill>
        <p:spPr bwMode="auto">
          <a:xfrm>
            <a:off x="6858000" y="3657600"/>
            <a:ext cx="2057400" cy="2743200"/>
          </a:xfrm>
          <a:prstGeom prst="rect">
            <a:avLst/>
          </a:prstGeom>
          <a:noFill/>
          <a:ln w="9525">
            <a:noFill/>
            <a:miter lim="800000"/>
            <a:headEnd/>
            <a:tailEnd/>
          </a:ln>
        </p:spPr>
      </p:pic>
      <p:pic>
        <p:nvPicPr>
          <p:cNvPr id="43013" name="Picture 7" descr="DSCN0323.JPG"/>
          <p:cNvPicPr>
            <a:picLocks noChangeAspect="1"/>
          </p:cNvPicPr>
          <p:nvPr/>
        </p:nvPicPr>
        <p:blipFill>
          <a:blip r:embed="rId6"/>
          <a:srcRect/>
          <a:stretch>
            <a:fillRect/>
          </a:stretch>
        </p:blipFill>
        <p:spPr bwMode="auto">
          <a:xfrm>
            <a:off x="7315200" y="685800"/>
            <a:ext cx="1676400" cy="2235200"/>
          </a:xfrm>
          <a:prstGeom prst="rect">
            <a:avLst/>
          </a:prstGeom>
          <a:noFill/>
          <a:ln w="9525">
            <a:noFill/>
            <a:miter lim="800000"/>
            <a:headEnd/>
            <a:tailEnd/>
          </a:ln>
        </p:spPr>
      </p:pic>
      <p:pic>
        <p:nvPicPr>
          <p:cNvPr id="43014" name="Picture 8" descr="DSCN0325.JPG"/>
          <p:cNvPicPr>
            <a:picLocks noChangeAspect="1"/>
          </p:cNvPicPr>
          <p:nvPr/>
        </p:nvPicPr>
        <p:blipFill>
          <a:blip r:embed="rId7"/>
          <a:srcRect/>
          <a:stretch>
            <a:fillRect/>
          </a:stretch>
        </p:blipFill>
        <p:spPr bwMode="auto">
          <a:xfrm>
            <a:off x="4343400" y="3733800"/>
            <a:ext cx="2057400" cy="2743200"/>
          </a:xfrm>
          <a:prstGeom prst="rect">
            <a:avLst/>
          </a:prstGeom>
          <a:noFill/>
          <a:ln w="9525">
            <a:noFill/>
            <a:miter lim="800000"/>
            <a:headEnd/>
            <a:tailEnd/>
          </a:ln>
        </p:spPr>
      </p:pic>
      <p:sp>
        <p:nvSpPr>
          <p:cNvPr id="10" name="TextBox 9"/>
          <p:cNvSpPr txBox="1"/>
          <p:nvPr/>
        </p:nvSpPr>
        <p:spPr>
          <a:xfrm>
            <a:off x="457200" y="1371600"/>
            <a:ext cx="5257800" cy="2586038"/>
          </a:xfrm>
          <a:prstGeom prst="rect">
            <a:avLst/>
          </a:prstGeom>
          <a:noFill/>
        </p:spPr>
        <p:txBody>
          <a:bodyPr>
            <a:spAutoFit/>
          </a:bodyPr>
          <a:lstStyle/>
          <a:p>
            <a:pPr>
              <a:defRPr/>
            </a:pPr>
            <a:r>
              <a:rPr lang="en-US" sz="2400" dirty="0">
                <a:latin typeface="+mn-lt"/>
              </a:rPr>
              <a:t>Pros:</a:t>
            </a:r>
          </a:p>
          <a:p>
            <a:pPr>
              <a:buFont typeface="Arial" pitchFamily="34" charset="0"/>
              <a:buChar char="•"/>
              <a:defRPr/>
            </a:pPr>
            <a:r>
              <a:rPr lang="en-US" sz="2400" dirty="0">
                <a:latin typeface="+mn-lt"/>
              </a:rPr>
              <a:t>  Stores flat in ambulance compartment</a:t>
            </a:r>
          </a:p>
          <a:p>
            <a:pPr>
              <a:buFont typeface="Arial" pitchFamily="34" charset="0"/>
              <a:buChar char="•"/>
              <a:defRPr/>
            </a:pPr>
            <a:r>
              <a:rPr lang="en-US" sz="2400" dirty="0">
                <a:latin typeface="+mn-lt"/>
              </a:rPr>
              <a:t>  Easy to adjust for all size children</a:t>
            </a:r>
          </a:p>
          <a:p>
            <a:pPr>
              <a:buFont typeface="Arial" pitchFamily="34" charset="0"/>
              <a:buChar char="•"/>
              <a:defRPr/>
            </a:pPr>
            <a:r>
              <a:rPr lang="en-US" sz="2400" dirty="0">
                <a:latin typeface="+mn-lt"/>
              </a:rPr>
              <a:t>  Easy to clean</a:t>
            </a:r>
          </a:p>
          <a:p>
            <a:pPr>
              <a:buFont typeface="Arial" pitchFamily="34" charset="0"/>
              <a:buChar char="•"/>
              <a:defRPr/>
            </a:pPr>
            <a:r>
              <a:rPr lang="en-US" sz="2400" dirty="0">
                <a:latin typeface="+mn-lt"/>
              </a:rPr>
              <a:t>  Meets all applicable FMVSS standards</a:t>
            </a:r>
          </a:p>
          <a:p>
            <a:pPr>
              <a:buFont typeface="Arial" pitchFamily="34" charset="0"/>
              <a:buChar char="•"/>
              <a:defRPr/>
            </a:pPr>
            <a:r>
              <a:rPr lang="en-US" sz="2400" dirty="0">
                <a:latin typeface="+mn-lt"/>
              </a:rPr>
              <a:t>  Use in standard seats and on  cot</a:t>
            </a:r>
          </a:p>
          <a:p>
            <a:pPr>
              <a:buFont typeface="Arial" pitchFamily="34" charset="0"/>
              <a:buChar char="•"/>
              <a:defRPr/>
            </a:pPr>
            <a:endParaRPr lang="en-US" dirty="0"/>
          </a:p>
        </p:txBody>
      </p:sp>
      <p:sp>
        <p:nvSpPr>
          <p:cNvPr id="11" name="TextBox 10"/>
          <p:cNvSpPr txBox="1"/>
          <p:nvPr/>
        </p:nvSpPr>
        <p:spPr>
          <a:xfrm>
            <a:off x="457200" y="3810000"/>
            <a:ext cx="3886200" cy="1200150"/>
          </a:xfrm>
          <a:prstGeom prst="rect">
            <a:avLst/>
          </a:prstGeom>
          <a:noFill/>
        </p:spPr>
        <p:txBody>
          <a:bodyPr>
            <a:spAutoFit/>
          </a:bodyPr>
          <a:lstStyle/>
          <a:p>
            <a:pPr>
              <a:defRPr/>
            </a:pPr>
            <a:r>
              <a:rPr lang="en-US" sz="2400" dirty="0">
                <a:latin typeface="+mn-lt"/>
              </a:rPr>
              <a:t>Cons:</a:t>
            </a:r>
          </a:p>
          <a:p>
            <a:pPr>
              <a:buFont typeface="Arial" pitchFamily="34" charset="0"/>
              <a:buChar char="•"/>
              <a:defRPr/>
            </a:pPr>
            <a:r>
              <a:rPr lang="en-US" sz="2400" dirty="0">
                <a:latin typeface="+mn-lt"/>
              </a:rPr>
              <a:t>  Price</a:t>
            </a:r>
          </a:p>
          <a:p>
            <a:pPr>
              <a:buFont typeface="Arial" pitchFamily="34" charset="0"/>
              <a:buChar char="•"/>
              <a:defRPr/>
            </a:pPr>
            <a:r>
              <a:rPr lang="en-US" sz="2400" dirty="0">
                <a:latin typeface="+mn-lt"/>
              </a:rPr>
              <a:t>  Does not immobilize</a:t>
            </a:r>
          </a:p>
        </p:txBody>
      </p:sp>
      <p:sp>
        <p:nvSpPr>
          <p:cNvPr id="12" name="TextBox 11"/>
          <p:cNvSpPr txBox="1"/>
          <p:nvPr/>
        </p:nvSpPr>
        <p:spPr>
          <a:xfrm>
            <a:off x="152400" y="228600"/>
            <a:ext cx="5943600" cy="1138238"/>
          </a:xfrm>
          <a:prstGeom prst="rect">
            <a:avLst/>
          </a:prstGeom>
          <a:noFill/>
        </p:spPr>
        <p:txBody>
          <a:bodyPr>
            <a:spAutoFit/>
          </a:bodyPr>
          <a:lstStyle/>
          <a:p>
            <a:pPr>
              <a:defRPr/>
            </a:pPr>
            <a:r>
              <a:rPr lang="en-US" sz="3600" dirty="0">
                <a:latin typeface="+mn-lt"/>
              </a:rPr>
              <a:t>Pedi-Pal® Child Transport Seat </a:t>
            </a:r>
          </a:p>
          <a:p>
            <a:pPr>
              <a:defRPr/>
            </a:pPr>
            <a:r>
              <a:rPr lang="en-US" sz="2800" dirty="0">
                <a:latin typeface="+mn-lt"/>
              </a:rPr>
              <a:t>by</a:t>
            </a:r>
            <a:r>
              <a:rPr lang="en-US" sz="3200" dirty="0">
                <a:latin typeface="+mn-lt"/>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2"/>
          <a:srcRect t="25000"/>
          <a:stretch>
            <a:fillRect/>
          </a:stretch>
        </p:blipFill>
        <p:spPr bwMode="auto">
          <a:xfrm>
            <a:off x="5173663" y="838200"/>
            <a:ext cx="3671887" cy="2514600"/>
          </a:xfrm>
          <a:prstGeom prst="rect">
            <a:avLst/>
          </a:prstGeom>
          <a:noFill/>
          <a:ln w="9525">
            <a:noFill/>
            <a:miter lim="800000"/>
            <a:headEnd/>
            <a:tailEnd/>
          </a:ln>
        </p:spPr>
      </p:pic>
      <p:pic>
        <p:nvPicPr>
          <p:cNvPr id="44034" name="Picture 5"/>
          <p:cNvPicPr>
            <a:picLocks noChangeAspect="1" noChangeArrowheads="1"/>
          </p:cNvPicPr>
          <p:nvPr/>
        </p:nvPicPr>
        <p:blipFill>
          <a:blip r:embed="rId3"/>
          <a:srcRect/>
          <a:stretch>
            <a:fillRect/>
          </a:stretch>
        </p:blipFill>
        <p:spPr bwMode="auto">
          <a:xfrm>
            <a:off x="3352800" y="5105400"/>
            <a:ext cx="1452563" cy="1393825"/>
          </a:xfrm>
          <a:prstGeom prst="rect">
            <a:avLst/>
          </a:prstGeom>
          <a:noFill/>
          <a:ln w="9525">
            <a:noFill/>
            <a:miter lim="800000"/>
            <a:headEnd/>
            <a:tailEnd/>
          </a:ln>
        </p:spPr>
      </p:pic>
      <p:pic>
        <p:nvPicPr>
          <p:cNvPr id="44035" name="Picture 6"/>
          <p:cNvPicPr>
            <a:picLocks noChangeAspect="1" noChangeArrowheads="1"/>
          </p:cNvPicPr>
          <p:nvPr/>
        </p:nvPicPr>
        <p:blipFill>
          <a:blip r:embed="rId4"/>
          <a:srcRect/>
          <a:stretch>
            <a:fillRect/>
          </a:stretch>
        </p:blipFill>
        <p:spPr bwMode="auto">
          <a:xfrm>
            <a:off x="1219200" y="5257800"/>
            <a:ext cx="1341438" cy="1128713"/>
          </a:xfrm>
          <a:prstGeom prst="rect">
            <a:avLst/>
          </a:prstGeom>
          <a:noFill/>
          <a:ln w="9525">
            <a:noFill/>
            <a:miter lim="800000"/>
            <a:headEnd/>
            <a:tailEnd/>
          </a:ln>
        </p:spPr>
      </p:pic>
      <p:pic>
        <p:nvPicPr>
          <p:cNvPr id="44036" name="Picture 2"/>
          <p:cNvPicPr>
            <a:picLocks noChangeAspect="1" noChangeArrowheads="1"/>
          </p:cNvPicPr>
          <p:nvPr/>
        </p:nvPicPr>
        <p:blipFill>
          <a:blip r:embed="rId5"/>
          <a:srcRect/>
          <a:stretch>
            <a:fillRect/>
          </a:stretch>
        </p:blipFill>
        <p:spPr bwMode="auto">
          <a:xfrm>
            <a:off x="5181600" y="4038600"/>
            <a:ext cx="2135188" cy="2362200"/>
          </a:xfrm>
          <a:prstGeom prst="rect">
            <a:avLst/>
          </a:prstGeom>
          <a:noFill/>
          <a:ln w="9525">
            <a:noFill/>
            <a:miter lim="800000"/>
            <a:headEnd/>
            <a:tailEnd/>
          </a:ln>
        </p:spPr>
      </p:pic>
      <p:pic>
        <p:nvPicPr>
          <p:cNvPr id="44037" name="Picture 5"/>
          <p:cNvPicPr>
            <a:picLocks noChangeAspect="1" noChangeArrowheads="1"/>
          </p:cNvPicPr>
          <p:nvPr/>
        </p:nvPicPr>
        <p:blipFill>
          <a:blip r:embed="rId6"/>
          <a:srcRect/>
          <a:stretch>
            <a:fillRect/>
          </a:stretch>
        </p:blipFill>
        <p:spPr bwMode="auto">
          <a:xfrm>
            <a:off x="7335838" y="3657600"/>
            <a:ext cx="1808162" cy="2209800"/>
          </a:xfrm>
          <a:prstGeom prst="rect">
            <a:avLst/>
          </a:prstGeom>
          <a:noFill/>
          <a:ln w="9525">
            <a:noFill/>
            <a:miter lim="800000"/>
            <a:headEnd/>
            <a:tailEnd/>
          </a:ln>
        </p:spPr>
      </p:pic>
      <p:sp>
        <p:nvSpPr>
          <p:cNvPr id="10" name="TextBox 9"/>
          <p:cNvSpPr txBox="1"/>
          <p:nvPr/>
        </p:nvSpPr>
        <p:spPr>
          <a:xfrm>
            <a:off x="838200" y="1524000"/>
            <a:ext cx="3276600" cy="1600200"/>
          </a:xfrm>
          <a:prstGeom prst="rect">
            <a:avLst/>
          </a:prstGeom>
          <a:noFill/>
        </p:spPr>
        <p:txBody>
          <a:bodyPr>
            <a:spAutoFit/>
          </a:bodyPr>
          <a:lstStyle/>
          <a:p>
            <a:pPr>
              <a:defRPr/>
            </a:pPr>
            <a:r>
              <a:rPr lang="en-US" sz="2400" dirty="0">
                <a:latin typeface="+mn-lt"/>
              </a:rPr>
              <a:t>Pros:</a:t>
            </a:r>
          </a:p>
          <a:p>
            <a:pPr>
              <a:buFont typeface="Arial" pitchFamily="34" charset="0"/>
              <a:buChar char="•"/>
              <a:defRPr/>
            </a:pPr>
            <a:r>
              <a:rPr lang="en-US" sz="2400" dirty="0">
                <a:latin typeface="+mn-lt"/>
              </a:rPr>
              <a:t> Easy to store</a:t>
            </a:r>
          </a:p>
          <a:p>
            <a:pPr>
              <a:buFont typeface="Arial" pitchFamily="34" charset="0"/>
              <a:buChar char="•"/>
              <a:defRPr/>
            </a:pPr>
            <a:r>
              <a:rPr lang="en-US" sz="2400" dirty="0">
                <a:latin typeface="+mn-lt"/>
              </a:rPr>
              <a:t> Lightweight</a:t>
            </a:r>
          </a:p>
          <a:p>
            <a:pPr>
              <a:defRPr/>
            </a:pPr>
            <a:endParaRPr lang="en-US" sz="2400" dirty="0">
              <a:latin typeface="+mn-lt"/>
            </a:endParaRPr>
          </a:p>
        </p:txBody>
      </p:sp>
      <p:sp>
        <p:nvSpPr>
          <p:cNvPr id="11" name="TextBox 10"/>
          <p:cNvSpPr txBox="1"/>
          <p:nvPr/>
        </p:nvSpPr>
        <p:spPr>
          <a:xfrm>
            <a:off x="914400" y="2971800"/>
            <a:ext cx="3352800" cy="1570038"/>
          </a:xfrm>
          <a:prstGeom prst="rect">
            <a:avLst/>
          </a:prstGeom>
          <a:noFill/>
        </p:spPr>
        <p:txBody>
          <a:bodyPr>
            <a:spAutoFit/>
          </a:bodyPr>
          <a:lstStyle/>
          <a:p>
            <a:pPr>
              <a:defRPr/>
            </a:pPr>
            <a:r>
              <a:rPr lang="en-US" sz="2400" dirty="0">
                <a:latin typeface="+mn-lt"/>
              </a:rPr>
              <a:t>Cons:</a:t>
            </a:r>
          </a:p>
          <a:p>
            <a:pPr>
              <a:buFont typeface="Arial" pitchFamily="34" charset="0"/>
              <a:buChar char="•"/>
              <a:defRPr/>
            </a:pPr>
            <a:r>
              <a:rPr lang="en-US" sz="2400" dirty="0">
                <a:latin typeface="+mn-lt"/>
              </a:rPr>
              <a:t> Not infant compatible</a:t>
            </a:r>
          </a:p>
          <a:p>
            <a:pPr>
              <a:buFont typeface="Arial" pitchFamily="34" charset="0"/>
              <a:buChar char="•"/>
              <a:defRPr/>
            </a:pPr>
            <a:r>
              <a:rPr lang="en-US" sz="2400" dirty="0">
                <a:latin typeface="+mn-lt"/>
              </a:rPr>
              <a:t> Can puncture</a:t>
            </a:r>
          </a:p>
          <a:p>
            <a:pPr>
              <a:buFont typeface="Arial" pitchFamily="34" charset="0"/>
              <a:buChar char="•"/>
              <a:defRPr/>
            </a:pPr>
            <a:r>
              <a:rPr lang="en-US" sz="2400" dirty="0">
                <a:latin typeface="+mn-lt"/>
              </a:rPr>
              <a:t> Electric requirement</a:t>
            </a:r>
          </a:p>
        </p:txBody>
      </p:sp>
      <p:sp>
        <p:nvSpPr>
          <p:cNvPr id="12" name="Rectangle 11"/>
          <p:cNvSpPr/>
          <p:nvPr/>
        </p:nvSpPr>
        <p:spPr>
          <a:xfrm>
            <a:off x="533400" y="228600"/>
            <a:ext cx="6969125" cy="1200150"/>
          </a:xfrm>
          <a:prstGeom prst="rect">
            <a:avLst/>
          </a:prstGeom>
        </p:spPr>
        <p:txBody>
          <a:bodyPr wrap="none">
            <a:spAutoFit/>
          </a:bodyPr>
          <a:lstStyle/>
          <a:p>
            <a:pPr>
              <a:defRPr/>
            </a:pPr>
            <a:r>
              <a:rPr lang="en-US" sz="3600" dirty="0">
                <a:latin typeface="+mn-lt"/>
              </a:rPr>
              <a:t>Aria™ Air Filled Child Transport Seat </a:t>
            </a:r>
          </a:p>
          <a:p>
            <a:pPr>
              <a:defRPr/>
            </a:pPr>
            <a:r>
              <a:rPr lang="en-US" sz="2800" dirty="0">
                <a:latin typeface="+mn-lt"/>
              </a:rPr>
              <a:t>by EP&amp; R</a:t>
            </a:r>
            <a:r>
              <a:rPr lang="en-US" sz="3600" dirty="0">
                <a:latin typeface="+mn-lt"/>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81000" y="609600"/>
          <a:ext cx="8534400" cy="5410200"/>
        </p:xfrm>
        <a:graphic>
          <a:graphicData uri="http://schemas.openxmlformats.org/drawingml/2006/table">
            <a:tbl>
              <a:tblPr/>
              <a:tblGrid>
                <a:gridCol w="645643"/>
                <a:gridCol w="56415"/>
                <a:gridCol w="1353970"/>
                <a:gridCol w="388640"/>
                <a:gridCol w="595496"/>
                <a:gridCol w="670717"/>
                <a:gridCol w="545349"/>
                <a:gridCol w="860335"/>
                <a:gridCol w="714595"/>
                <a:gridCol w="56415"/>
                <a:gridCol w="388640"/>
                <a:gridCol w="634673"/>
                <a:gridCol w="1623510"/>
              </a:tblGrid>
              <a:tr h="542693">
                <a:tc gridSpan="13">
                  <a:txBody>
                    <a:bodyPr/>
                    <a:lstStyle/>
                    <a:p>
                      <a:pPr algn="ctr" fontAlgn="b"/>
                      <a:r>
                        <a:rPr lang="en-US" sz="800" b="0" i="0" u="none" strike="noStrike" dirty="0">
                          <a:solidFill>
                            <a:srgbClr val="000000"/>
                          </a:solidFill>
                          <a:latin typeface="Calibri"/>
                        </a:rPr>
                        <a:t>Pediatric Product Comparison for Emergency Ground Ambulances</a:t>
                      </a:r>
                      <a:br>
                        <a:rPr lang="en-US" sz="800" b="0" i="0" u="none" strike="noStrike" dirty="0">
                          <a:solidFill>
                            <a:srgbClr val="000000"/>
                          </a:solidFill>
                          <a:latin typeface="Calibri"/>
                        </a:rPr>
                      </a:br>
                      <a:r>
                        <a:rPr lang="en-US" sz="800" b="0" i="0" u="none" strike="noStrike" dirty="0">
                          <a:solidFill>
                            <a:srgbClr val="000000"/>
                          </a:solidFill>
                          <a:latin typeface="Calibri"/>
                        </a:rPr>
                        <a:t>1 August - 2010</a:t>
                      </a:r>
                      <a:br>
                        <a:rPr lang="en-US" sz="800" b="0" i="0" u="none" strike="noStrike" dirty="0">
                          <a:solidFill>
                            <a:srgbClr val="000000"/>
                          </a:solidFill>
                          <a:latin typeface="Calibri"/>
                        </a:rPr>
                      </a:br>
                      <a:r>
                        <a:rPr lang="en-US" sz="800" b="0" i="0" u="none" strike="noStrike" dirty="0">
                          <a:solidFill>
                            <a:srgbClr val="000000"/>
                          </a:solidFill>
                          <a:latin typeface="Calibri"/>
                        </a:rPr>
                        <a:t>Sorted by Manufacturer</a:t>
                      </a:r>
                    </a:p>
                  </a:txBody>
                  <a:tcPr marL="3359" marR="3359" marT="335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918">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r>
              <a:tr h="521548">
                <a:tc>
                  <a:txBody>
                    <a:bodyPr/>
                    <a:lstStyle/>
                    <a:p>
                      <a:pPr algn="l" fontAlgn="b"/>
                      <a:r>
                        <a:rPr lang="en-US" sz="800" b="0" i="1" u="sng" strike="noStrike">
                          <a:solidFill>
                            <a:srgbClr val="000000"/>
                          </a:solidFill>
                          <a:latin typeface="Calibri"/>
                        </a:rPr>
                        <a:t>Manufacturer</a:t>
                      </a:r>
                    </a:p>
                  </a:txBody>
                  <a:tcPr marL="3359" marR="3359" marT="3359" marB="0" anchor="b">
                    <a:lnL>
                      <a:noFill/>
                    </a:lnL>
                    <a:lnR>
                      <a:noFill/>
                    </a:lnR>
                    <a:lnT>
                      <a:noFill/>
                    </a:lnT>
                    <a:lnB>
                      <a:noFill/>
                    </a:lnB>
                  </a:tcPr>
                </a:tc>
                <a:tc>
                  <a:txBody>
                    <a:bodyPr/>
                    <a:lstStyle/>
                    <a:p>
                      <a:pPr algn="l" fontAlgn="b"/>
                      <a:endParaRPr lang="en-US" sz="800" b="0" i="1" u="sng"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1" u="sng" strike="noStrike" dirty="0">
                          <a:solidFill>
                            <a:srgbClr val="000000"/>
                          </a:solidFill>
                          <a:latin typeface="Calibri"/>
                        </a:rPr>
                        <a:t>Device Name</a:t>
                      </a:r>
                    </a:p>
                  </a:txBody>
                  <a:tcPr marL="3359" marR="3359" marT="3359" marB="0" anchor="b">
                    <a:lnL>
                      <a:noFill/>
                    </a:lnL>
                    <a:lnR>
                      <a:noFill/>
                    </a:lnR>
                    <a:lnT>
                      <a:noFill/>
                    </a:lnT>
                    <a:lnB>
                      <a:noFill/>
                    </a:lnB>
                  </a:tcPr>
                </a:tc>
                <a:tc>
                  <a:txBody>
                    <a:bodyPr/>
                    <a:lstStyle/>
                    <a:p>
                      <a:pPr algn="l" fontAlgn="b"/>
                      <a:r>
                        <a:rPr lang="en-US" sz="800" b="0" i="1" u="sng" strike="noStrike" dirty="0">
                          <a:solidFill>
                            <a:srgbClr val="000000"/>
                          </a:solidFill>
                          <a:latin typeface="Calibri"/>
                        </a:rPr>
                        <a:t>Product</a:t>
                      </a:r>
                      <a:br>
                        <a:rPr lang="en-US" sz="800" b="0" i="1" u="sng" strike="noStrike" dirty="0">
                          <a:solidFill>
                            <a:srgbClr val="000000"/>
                          </a:solidFill>
                          <a:latin typeface="Calibri"/>
                        </a:rPr>
                      </a:br>
                      <a:r>
                        <a:rPr lang="en-US" sz="800" b="0" i="1" u="sng" strike="noStrike" dirty="0">
                          <a:solidFill>
                            <a:srgbClr val="000000"/>
                          </a:solidFill>
                          <a:latin typeface="Calibri"/>
                        </a:rPr>
                        <a:t>Weight</a:t>
                      </a:r>
                    </a:p>
                  </a:txBody>
                  <a:tcPr marL="3359" marR="3359" marT="3359" marB="0" anchor="b">
                    <a:lnL>
                      <a:noFill/>
                    </a:lnL>
                    <a:lnR>
                      <a:noFill/>
                    </a:lnR>
                    <a:lnT>
                      <a:noFill/>
                    </a:lnT>
                    <a:lnB>
                      <a:noFill/>
                    </a:lnB>
                  </a:tcPr>
                </a:tc>
                <a:tc>
                  <a:txBody>
                    <a:bodyPr/>
                    <a:lstStyle/>
                    <a:p>
                      <a:pPr algn="l" fontAlgn="b"/>
                      <a:r>
                        <a:rPr lang="en-US" sz="800" b="0" i="1" u="sng" strike="noStrike" dirty="0">
                          <a:solidFill>
                            <a:srgbClr val="000000"/>
                          </a:solidFill>
                          <a:latin typeface="Calibri"/>
                        </a:rPr>
                        <a:t>Child Size</a:t>
                      </a:r>
                    </a:p>
                  </a:txBody>
                  <a:tcPr marL="3359" marR="3359" marT="3359" marB="0" anchor="b">
                    <a:lnL>
                      <a:noFill/>
                    </a:lnL>
                    <a:lnR>
                      <a:noFill/>
                    </a:lnR>
                    <a:lnT>
                      <a:noFill/>
                    </a:lnT>
                    <a:lnB>
                      <a:noFill/>
                    </a:lnB>
                  </a:tcPr>
                </a:tc>
                <a:tc>
                  <a:txBody>
                    <a:bodyPr/>
                    <a:lstStyle/>
                    <a:p>
                      <a:pPr algn="l" fontAlgn="b"/>
                      <a:r>
                        <a:rPr lang="en-US" sz="800" b="0" i="1" u="sng" strike="noStrike">
                          <a:solidFill>
                            <a:srgbClr val="000000"/>
                          </a:solidFill>
                          <a:latin typeface="Calibri"/>
                        </a:rPr>
                        <a:t>Immobilization</a:t>
                      </a:r>
                      <a:br>
                        <a:rPr lang="en-US" sz="800" b="0" i="1" u="sng" strike="noStrike">
                          <a:solidFill>
                            <a:srgbClr val="000000"/>
                          </a:solidFill>
                          <a:latin typeface="Calibri"/>
                        </a:rPr>
                      </a:br>
                      <a:r>
                        <a:rPr lang="en-US" sz="800" b="0" i="1" u="sng" strike="noStrike">
                          <a:solidFill>
                            <a:srgbClr val="000000"/>
                          </a:solidFill>
                          <a:latin typeface="Calibri"/>
                        </a:rPr>
                        <a:t>Capable</a:t>
                      </a:r>
                    </a:p>
                  </a:txBody>
                  <a:tcPr marL="3359" marR="3359" marT="3359" marB="0" anchor="b">
                    <a:lnL>
                      <a:noFill/>
                    </a:lnL>
                    <a:lnR>
                      <a:noFill/>
                    </a:lnR>
                    <a:lnT>
                      <a:noFill/>
                    </a:lnT>
                    <a:lnB>
                      <a:noFill/>
                    </a:lnB>
                  </a:tcPr>
                </a:tc>
                <a:tc>
                  <a:txBody>
                    <a:bodyPr/>
                    <a:lstStyle/>
                    <a:p>
                      <a:pPr algn="l" fontAlgn="b"/>
                      <a:r>
                        <a:rPr lang="en-US" sz="800" b="0" i="1" u="sng" strike="noStrike">
                          <a:solidFill>
                            <a:srgbClr val="000000"/>
                          </a:solidFill>
                          <a:latin typeface="Calibri"/>
                        </a:rPr>
                        <a:t>Infant</a:t>
                      </a:r>
                      <a:br>
                        <a:rPr lang="en-US" sz="800" b="0" i="1" u="sng" strike="noStrike">
                          <a:solidFill>
                            <a:srgbClr val="000000"/>
                          </a:solidFill>
                          <a:latin typeface="Calibri"/>
                        </a:rPr>
                      </a:br>
                      <a:r>
                        <a:rPr lang="en-US" sz="800" b="0" i="1" u="sng" strike="noStrike">
                          <a:solidFill>
                            <a:srgbClr val="000000"/>
                          </a:solidFill>
                          <a:latin typeface="Calibri"/>
                        </a:rPr>
                        <a:t>Compatible</a:t>
                      </a:r>
                    </a:p>
                  </a:txBody>
                  <a:tcPr marL="3359" marR="3359" marT="3359" marB="0" anchor="b">
                    <a:lnL>
                      <a:noFill/>
                    </a:lnL>
                    <a:lnR>
                      <a:noFill/>
                    </a:lnR>
                    <a:lnT>
                      <a:noFill/>
                    </a:lnT>
                    <a:lnB>
                      <a:noFill/>
                    </a:lnB>
                  </a:tcPr>
                </a:tc>
                <a:tc>
                  <a:txBody>
                    <a:bodyPr/>
                    <a:lstStyle/>
                    <a:p>
                      <a:pPr algn="l" fontAlgn="b"/>
                      <a:r>
                        <a:rPr lang="en-US" sz="800" b="0" i="1" u="sng" strike="noStrike">
                          <a:solidFill>
                            <a:srgbClr val="000000"/>
                          </a:solidFill>
                          <a:latin typeface="Calibri"/>
                        </a:rPr>
                        <a:t>Installation</a:t>
                      </a:r>
                      <a:br>
                        <a:rPr lang="en-US" sz="800" b="0" i="1" u="sng" strike="noStrike">
                          <a:solidFill>
                            <a:srgbClr val="000000"/>
                          </a:solidFill>
                          <a:latin typeface="Calibri"/>
                        </a:rPr>
                      </a:br>
                      <a:r>
                        <a:rPr lang="en-US" sz="800" b="0" i="1" u="sng" strike="noStrike">
                          <a:solidFill>
                            <a:srgbClr val="000000"/>
                          </a:solidFill>
                          <a:latin typeface="Calibri"/>
                        </a:rPr>
                        <a:t>Compatibility</a:t>
                      </a:r>
                      <a:br>
                        <a:rPr lang="en-US" sz="800" b="0" i="1" u="sng" strike="noStrike">
                          <a:solidFill>
                            <a:srgbClr val="000000"/>
                          </a:solidFill>
                          <a:latin typeface="Calibri"/>
                        </a:rPr>
                      </a:br>
                      <a:r>
                        <a:rPr lang="en-US" sz="800" b="0" i="1" u="sng" strike="noStrike">
                          <a:solidFill>
                            <a:srgbClr val="000000"/>
                          </a:solidFill>
                          <a:latin typeface="Calibri"/>
                        </a:rPr>
                        <a:t>(Cot/Captains Chair)</a:t>
                      </a:r>
                    </a:p>
                  </a:txBody>
                  <a:tcPr marL="3359" marR="3359" marT="3359" marB="0" anchor="b">
                    <a:lnL>
                      <a:noFill/>
                    </a:lnL>
                    <a:lnR>
                      <a:noFill/>
                    </a:lnR>
                    <a:lnT>
                      <a:noFill/>
                    </a:lnT>
                    <a:lnB>
                      <a:noFill/>
                    </a:lnB>
                  </a:tcPr>
                </a:tc>
                <a:tc>
                  <a:txBody>
                    <a:bodyPr/>
                    <a:lstStyle/>
                    <a:p>
                      <a:pPr algn="l" fontAlgn="b"/>
                      <a:r>
                        <a:rPr lang="en-US" sz="800" b="0" i="1" u="sng" strike="noStrike" dirty="0" err="1">
                          <a:solidFill>
                            <a:srgbClr val="000000"/>
                          </a:solidFill>
                          <a:latin typeface="Calibri"/>
                        </a:rPr>
                        <a:t>Cleanability</a:t>
                      </a:r>
                      <a:endParaRPr lang="en-US" sz="800" b="0" i="1" u="sng"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1" u="sng"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1" u="sng" strike="noStrike">
                          <a:solidFill>
                            <a:srgbClr val="000000"/>
                          </a:solidFill>
                          <a:latin typeface="Calibri"/>
                        </a:rPr>
                        <a:t>Price</a:t>
                      </a:r>
                    </a:p>
                  </a:txBody>
                  <a:tcPr marL="3359" marR="3359" marT="3359" marB="0" anchor="b">
                    <a:lnL>
                      <a:noFill/>
                    </a:lnL>
                    <a:lnR>
                      <a:noFill/>
                    </a:lnR>
                    <a:lnT>
                      <a:noFill/>
                    </a:lnT>
                    <a:lnB>
                      <a:noFill/>
                    </a:lnB>
                  </a:tcPr>
                </a:tc>
                <a:tc>
                  <a:txBody>
                    <a:bodyPr/>
                    <a:lstStyle/>
                    <a:p>
                      <a:pPr algn="l" fontAlgn="b"/>
                      <a:r>
                        <a:rPr lang="en-US" sz="800" b="0" i="1" u="sng" strike="noStrike">
                          <a:solidFill>
                            <a:srgbClr val="000000"/>
                          </a:solidFill>
                          <a:latin typeface="Calibri"/>
                        </a:rPr>
                        <a:t>Federal Regulation Compliancy</a:t>
                      </a:r>
                    </a:p>
                  </a:txBody>
                  <a:tcPr marL="3359" marR="3359" marT="3359" marB="0" anchor="b">
                    <a:lnL>
                      <a:noFill/>
                    </a:lnL>
                    <a:lnR>
                      <a:noFill/>
                    </a:lnR>
                    <a:lnT>
                      <a:noFill/>
                    </a:lnT>
                    <a:lnB>
                      <a:noFill/>
                    </a:lnB>
                  </a:tcPr>
                </a:tc>
                <a:tc>
                  <a:txBody>
                    <a:bodyPr/>
                    <a:lstStyle/>
                    <a:p>
                      <a:pPr algn="l" fontAlgn="b"/>
                      <a:r>
                        <a:rPr lang="en-US" sz="800" b="0" i="1" u="sng" strike="noStrike">
                          <a:solidFill>
                            <a:srgbClr val="000000"/>
                          </a:solidFill>
                          <a:latin typeface="Calibri"/>
                        </a:rPr>
                        <a:t>Comments</a:t>
                      </a:r>
                    </a:p>
                  </a:txBody>
                  <a:tcPr marL="3359" marR="3359" marT="3359" marB="0" anchor="b">
                    <a:lnL>
                      <a:noFill/>
                    </a:lnL>
                    <a:lnR>
                      <a:noFill/>
                    </a:lnR>
                    <a:lnT>
                      <a:noFill/>
                    </a:lnT>
                    <a:lnB>
                      <a:noFill/>
                    </a:lnB>
                  </a:tcPr>
                </a:tc>
              </a:tr>
              <a:tr h="176197">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Allied Healthcare</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LSP Pediatric Immobilizer</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6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20-65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Cot</a:t>
                      </a:r>
                    </a:p>
                  </a:txBody>
                  <a:tcPr marL="3359" marR="3359" marT="3359" marB="0" anchor="b">
                    <a:lnL>
                      <a:noFill/>
                    </a:lnL>
                    <a:lnR>
                      <a:noFill/>
                    </a:lnR>
                    <a:lnT>
                      <a:noFill/>
                    </a:lnT>
                    <a:lnB>
                      <a:noFill/>
                    </a:lnB>
                  </a:tcPr>
                </a:tc>
                <a:tc gridSpan="2">
                  <a:txBody>
                    <a:bodyPr/>
                    <a:lstStyle/>
                    <a:p>
                      <a:pPr algn="l" fontAlgn="b"/>
                      <a:r>
                        <a:rPr lang="en-US" sz="800" b="0" i="0" u="none" strike="noStrike">
                          <a:solidFill>
                            <a:srgbClr val="000000"/>
                          </a:solidFill>
                          <a:latin typeface="Calibri"/>
                        </a:rPr>
                        <a:t>Machine Washable</a:t>
                      </a:r>
                    </a:p>
                  </a:txBody>
                  <a:tcPr marL="3359" marR="3359" marT="3359"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a:solidFill>
                            <a:srgbClr val="000000"/>
                          </a:solidFill>
                          <a:latin typeface="Calibri"/>
                        </a:rPr>
                        <a:t>Medium</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Immobilzation Focus</a:t>
                      </a:r>
                    </a:p>
                  </a:txBody>
                  <a:tcPr marL="3359" marR="3359" marT="3359" marB="0" anchor="b">
                    <a:lnL>
                      <a:noFill/>
                    </a:lnL>
                    <a:lnR>
                      <a:noFill/>
                    </a:lnR>
                    <a:lnT>
                      <a:noFill/>
                    </a:lnT>
                    <a:lnB>
                      <a:noFill/>
                    </a:lnB>
                  </a:tcPr>
                </a:tc>
              </a:tr>
              <a:tr h="176197">
                <a:tc>
                  <a:txBody>
                    <a:bodyPr/>
                    <a:lstStyle/>
                    <a:p>
                      <a:pPr algn="l" fontAlgn="b"/>
                      <a:r>
                        <a:rPr lang="en-US" sz="800" b="0" i="0" u="none" strike="noStrike">
                          <a:solidFill>
                            <a:srgbClr val="000000"/>
                          </a:solidFill>
                          <a:latin typeface="Calibri"/>
                        </a:rPr>
                        <a:t>EP&amp;R, Inc.</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Arie-Air ™ Filled Transport Seat</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18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20-40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Cot/Captains Chair</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Not For Infants</a:t>
                      </a:r>
                    </a:p>
                  </a:txBody>
                  <a:tcPr marL="3359" marR="3359" marT="3359" marB="0" anchor="b">
                    <a:lnL>
                      <a:noFill/>
                    </a:lnL>
                    <a:lnR>
                      <a:noFill/>
                    </a:lnR>
                    <a:lnT>
                      <a:noFill/>
                    </a:lnT>
                    <a:lnB>
                      <a:noFill/>
                    </a:lnB>
                  </a:tcPr>
                </a:tc>
              </a:tr>
              <a:tr h="176197">
                <a:tc>
                  <a:txBody>
                    <a:bodyPr/>
                    <a:lstStyle/>
                    <a:p>
                      <a:pPr algn="l" fontAlgn="b"/>
                      <a:r>
                        <a:rPr lang="en-US" sz="800" b="0" i="0" u="none" strike="noStrike">
                          <a:solidFill>
                            <a:srgbClr val="000000"/>
                          </a:solidFill>
                          <a:latin typeface="Calibri"/>
                        </a:rPr>
                        <a:t>EVS</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1800 Child/Attendant Seat</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N/A</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20-50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Captains Chair</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Install At Ambulance Construction</a:t>
                      </a:r>
                    </a:p>
                  </a:txBody>
                  <a:tcPr marL="3359" marR="3359" marT="3359" marB="0" anchor="b">
                    <a:lnL>
                      <a:noFill/>
                    </a:lnL>
                    <a:lnR>
                      <a:noFill/>
                    </a:lnR>
                    <a:lnT>
                      <a:noFill/>
                    </a:lnT>
                    <a:lnB>
                      <a:noFill/>
                    </a:lnB>
                  </a:tcPr>
                </a:tc>
              </a:tr>
              <a:tr h="176197">
                <a:tc>
                  <a:txBody>
                    <a:bodyPr/>
                    <a:lstStyle/>
                    <a:p>
                      <a:pPr algn="l" fontAlgn="b"/>
                      <a:r>
                        <a:rPr lang="en-US" sz="800" b="0" i="0" u="none" strike="noStrike">
                          <a:solidFill>
                            <a:srgbClr val="000000"/>
                          </a:solidFill>
                          <a:latin typeface="Calibri"/>
                        </a:rPr>
                        <a:t>Ferno</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Pedi Mate ® Restraint System</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3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2-40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Cot/Captains Chair</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Low</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Very Flexible Use</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Ferno</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Pedi Pal ® Child Transport Seat</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16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10-40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Cot/Captains Chair</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High</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213/208</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Car Seat Equivalent</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Ferno</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MEDkids Baby Board ®</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6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2-20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3359" marR="3359" marT="3359" marB="0" anchor="b">
                    <a:lnL>
                      <a:noFill/>
                    </a:lnL>
                    <a:lnR>
                      <a:noFill/>
                    </a:lnR>
                    <a:lnT>
                      <a:noFill/>
                    </a:lnT>
                    <a:lnB>
                      <a:noFill/>
                    </a:lnB>
                  </a:tcPr>
                </a:tc>
                <a:tc gridSpan="2">
                  <a:txBody>
                    <a:bodyPr/>
                    <a:lstStyle/>
                    <a:p>
                      <a:pPr algn="l" fontAlgn="b"/>
                      <a:r>
                        <a:rPr lang="en-US" sz="800" b="0" i="0" u="none" strike="noStrike" dirty="0">
                          <a:solidFill>
                            <a:srgbClr val="000000"/>
                          </a:solidFill>
                          <a:latin typeface="Calibri"/>
                        </a:rPr>
                        <a:t>Machine Washable</a:t>
                      </a:r>
                    </a:p>
                  </a:txBody>
                  <a:tcPr marL="3359" marR="3359" marT="3359"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latin typeface="Calibri"/>
                        </a:rPr>
                        <a:t>Low</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Incubator Transporter Use</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Ferno</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MEDkids Pedi-Sleeve ®</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3lbs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18-60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3359" marR="3359" marT="3359" marB="0" anchor="b">
                    <a:lnL>
                      <a:noFill/>
                    </a:lnL>
                    <a:lnR>
                      <a:noFill/>
                    </a:lnR>
                    <a:lnT>
                      <a:noFill/>
                    </a:lnT>
                    <a:lnB>
                      <a:noFill/>
                    </a:lnB>
                  </a:tcPr>
                </a:tc>
                <a:tc gridSpan="2">
                  <a:txBody>
                    <a:bodyPr/>
                    <a:lstStyle/>
                    <a:p>
                      <a:pPr algn="l" fontAlgn="b"/>
                      <a:r>
                        <a:rPr lang="en-US" sz="800" b="0" i="0" u="none" strike="noStrike" dirty="0">
                          <a:solidFill>
                            <a:srgbClr val="000000"/>
                          </a:solidFill>
                          <a:latin typeface="Calibri"/>
                        </a:rPr>
                        <a:t>Machine Washable</a:t>
                      </a:r>
                    </a:p>
                  </a:txBody>
                  <a:tcPr marL="3359" marR="3359" marT="3359"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a:solidFill>
                            <a:srgbClr val="000000"/>
                          </a:solidFill>
                          <a:latin typeface="Calibri"/>
                        </a:rPr>
                        <a:t>Low</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Requires Backboard</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Ferno</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sv-SE" sz="800" b="0" i="0" u="none" strike="noStrike">
                          <a:solidFill>
                            <a:srgbClr val="000000"/>
                          </a:solidFill>
                          <a:latin typeface="Calibri"/>
                        </a:rPr>
                        <a:t>Baby Pod ® Infant Transport System</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2-20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 </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Low</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Specialized Care - Incubator</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Ferno</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Pedi-Pac ® Spine Immobilizer</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6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20-90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3359" marR="3359" marT="3359" marB="0" anchor="b">
                    <a:lnL>
                      <a:noFill/>
                    </a:lnL>
                    <a:lnR>
                      <a:noFill/>
                    </a:lnR>
                    <a:lnT>
                      <a:noFill/>
                    </a:lnT>
                    <a:lnB>
                      <a:noFill/>
                    </a:lnB>
                  </a:tcPr>
                </a:tc>
                <a:tc gridSpan="2">
                  <a:txBody>
                    <a:bodyPr/>
                    <a:lstStyle/>
                    <a:p>
                      <a:pPr algn="l" fontAlgn="b"/>
                      <a:r>
                        <a:rPr lang="en-US" sz="800" b="0" i="0" u="none" strike="noStrike" dirty="0">
                          <a:solidFill>
                            <a:srgbClr val="000000"/>
                          </a:solidFill>
                          <a:latin typeface="Calibri"/>
                        </a:rPr>
                        <a:t>Machine Washable</a:t>
                      </a:r>
                    </a:p>
                  </a:txBody>
                  <a:tcPr marL="3359" marR="3359" marT="3359"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a:solidFill>
                            <a:srgbClr val="000000"/>
                          </a:solidFill>
                          <a:latin typeface="Calibri"/>
                        </a:rPr>
                        <a:t>Medium</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FDA Class 2</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Immobilzation Focus</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Hartwell</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Pediatric Vacuum Mattress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8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10-60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Also Functions as Extremity Immobilization</a:t>
                      </a:r>
                    </a:p>
                  </a:txBody>
                  <a:tcPr marL="3359" marR="3359" marT="3359" marB="0" anchor="b">
                    <a:lnL>
                      <a:noFill/>
                    </a:lnL>
                    <a:lnR>
                      <a:noFill/>
                    </a:lnR>
                    <a:lnT>
                      <a:noFill/>
                    </a:lnT>
                    <a:lnB>
                      <a:noFill/>
                    </a:lnB>
                  </a:tcPr>
                </a:tc>
              </a:tr>
              <a:tr h="176197">
                <a:tc>
                  <a:txBody>
                    <a:bodyPr/>
                    <a:lstStyle/>
                    <a:p>
                      <a:pPr algn="l" fontAlgn="b"/>
                      <a:r>
                        <a:rPr lang="en-US" sz="800" b="0" i="0" u="none" strike="noStrike">
                          <a:solidFill>
                            <a:srgbClr val="000000"/>
                          </a:solidFill>
                          <a:latin typeface="Calibri"/>
                        </a:rPr>
                        <a:t>IMMI</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Safe Guard Transport ™</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22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22-100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High</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Difficult Storage</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Intl. Biomedical</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Pedi Porter</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250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10-60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N/A</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High</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FDA Class 2</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Specialized Care - Intensive Care</a:t>
                      </a:r>
                    </a:p>
                  </a:txBody>
                  <a:tcPr marL="3359" marR="3359" marT="3359" marB="0" anchor="b">
                    <a:lnL>
                      <a:noFill/>
                    </a:lnL>
                    <a:lnR>
                      <a:noFill/>
                    </a:lnR>
                    <a:lnT>
                      <a:noFill/>
                    </a:lnT>
                    <a:lnB>
                      <a:noFill/>
                    </a:lnB>
                  </a:tcPr>
                </a:tc>
              </a:tr>
              <a:tr h="176197">
                <a:tc>
                  <a:txBody>
                    <a:bodyPr/>
                    <a:lstStyle/>
                    <a:p>
                      <a:pPr algn="l" fontAlgn="b"/>
                      <a:r>
                        <a:rPr lang="en-US" sz="800" b="0" i="0" u="none" strike="noStrike">
                          <a:solidFill>
                            <a:srgbClr val="000000"/>
                          </a:solidFill>
                          <a:latin typeface="Calibri"/>
                        </a:rPr>
                        <a:t>Iron Duck</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Pedi-Air-Align ® Board</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8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10-20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 </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Immobilzation Focus</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MDI</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Pediatric Vacuum Mattress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8 lbs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10-60 lbs</a:t>
                      </a:r>
                    </a:p>
                  </a:txBody>
                  <a:tcPr marL="3359" marR="3359" marT="3359"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Also Functions as Extremity Immobilization</a:t>
                      </a:r>
                    </a:p>
                  </a:txBody>
                  <a:tcPr marL="3359" marR="3359" marT="3359" marB="0" anchor="b">
                    <a:lnL>
                      <a:noFill/>
                    </a:lnL>
                    <a:lnR>
                      <a:noFill/>
                    </a:lnR>
                    <a:lnT>
                      <a:noFill/>
                    </a:lnT>
                    <a:lnB>
                      <a:noFill/>
                    </a:lnB>
                  </a:tcPr>
                </a:tc>
              </a:tr>
              <a:tr h="251769">
                <a:tc>
                  <a:txBody>
                    <a:bodyPr/>
                    <a:lstStyle/>
                    <a:p>
                      <a:pPr algn="l" fontAlgn="b"/>
                      <a:r>
                        <a:rPr lang="en-US" sz="800" b="0" i="0" u="none" strike="noStrike">
                          <a:solidFill>
                            <a:srgbClr val="000000"/>
                          </a:solidFill>
                          <a:latin typeface="Calibri"/>
                        </a:rPr>
                        <a:t>Serenity</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Guardian ™ Safety Seat</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N/A</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5-85 lbs</a:t>
                      </a:r>
                    </a:p>
                  </a:txBody>
                  <a:tcPr marL="3359" marR="3359" marT="3359"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No</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3359" marR="3359" marT="3359" marB="0" anchor="b">
                    <a:lnL>
                      <a:noFill/>
                    </a:lnL>
                    <a:lnR>
                      <a:noFill/>
                    </a:lnR>
                    <a:lnT>
                      <a:noFill/>
                    </a:lnT>
                    <a:lnB>
                      <a:noFill/>
                    </a:lnB>
                  </a:tcPr>
                </a:tc>
                <a:tc>
                  <a:txBody>
                    <a:bodyPr/>
                    <a:lstStyle/>
                    <a:p>
                      <a:pPr algn="ctr" fontAlgn="b"/>
                      <a:r>
                        <a:rPr lang="en-US" sz="800" b="0" i="0" u="none" strike="noStrike">
                          <a:solidFill>
                            <a:srgbClr val="000000"/>
                          </a:solidFill>
                          <a:latin typeface="Calibri"/>
                        </a:rPr>
                        <a:t>Captains Chair</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r>
                        <a:rPr lang="en-US" sz="800" b="0" i="0" u="none" strike="noStrike">
                          <a:solidFill>
                            <a:srgbClr val="000000"/>
                          </a:solidFill>
                          <a:latin typeface="Calibri"/>
                        </a:rPr>
                        <a:t>High</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FMVSS 213/208</a:t>
                      </a:r>
                    </a:p>
                  </a:txBody>
                  <a:tcPr marL="3359" marR="3359" marT="3359" marB="0" anchor="b">
                    <a:lnL>
                      <a:noFill/>
                    </a:lnL>
                    <a:lnR>
                      <a:noFill/>
                    </a:lnR>
                    <a:lnT>
                      <a:noFill/>
                    </a:lnT>
                    <a:lnB>
                      <a:noFill/>
                    </a:lnB>
                  </a:tcPr>
                </a:tc>
                <a:tc>
                  <a:txBody>
                    <a:bodyPr/>
                    <a:lstStyle/>
                    <a:p>
                      <a:pPr algn="l" fontAlgn="b"/>
                      <a:r>
                        <a:rPr lang="en-US" sz="800" b="0" i="0" u="none" strike="noStrike" dirty="0">
                          <a:solidFill>
                            <a:srgbClr val="000000"/>
                          </a:solidFill>
                          <a:latin typeface="Calibri"/>
                        </a:rPr>
                        <a:t>Install at Ambulance Construction</a:t>
                      </a:r>
                    </a:p>
                  </a:txBody>
                  <a:tcPr marL="3359" marR="3359" marT="3359" marB="0" anchor="b">
                    <a:lnL>
                      <a:noFill/>
                    </a:lnL>
                    <a:lnR>
                      <a:noFill/>
                    </a:lnR>
                    <a:lnT>
                      <a:noFill/>
                    </a:lnT>
                    <a:lnB>
                      <a:noFill/>
                    </a:lnB>
                  </a:tcPr>
                </a:tc>
              </a:tr>
              <a:tr h="176197">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r>
              <a:tr h="176197">
                <a:tc>
                  <a:txBody>
                    <a:bodyPr/>
                    <a:lstStyle/>
                    <a:p>
                      <a:pPr algn="l" fontAlgn="b"/>
                      <a:r>
                        <a:rPr lang="en-US" sz="800" b="0" i="0" u="none" strike="noStrike">
                          <a:solidFill>
                            <a:srgbClr val="000000"/>
                          </a:solidFill>
                          <a:latin typeface="Calibri"/>
                        </a:rPr>
                        <a:t>DEFINITIONS:</a:t>
                      </a: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r>
              <a:tr h="251769">
                <a:tc gridSpan="5">
                  <a:txBody>
                    <a:bodyPr/>
                    <a:lstStyle/>
                    <a:p>
                      <a:pPr algn="l" fontAlgn="b"/>
                      <a:r>
                        <a:rPr lang="en-US" sz="800" b="0" i="0" u="none" strike="noStrike">
                          <a:solidFill>
                            <a:srgbClr val="000000"/>
                          </a:solidFill>
                          <a:latin typeface="Calibri"/>
                        </a:rPr>
                        <a:t>Price:  Low - Under $200, Medium - $200-$400, High - Greater Than $400</a:t>
                      </a:r>
                    </a:p>
                  </a:txBody>
                  <a:tcPr marL="3359" marR="3359" marT="335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3359" marR="3359" marT="3359"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3359" marR="3359" marT="3359"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28600"/>
          <a:ext cx="8534400" cy="6324600"/>
        </p:xfrm>
        <a:graphic>
          <a:graphicData uri="http://schemas.openxmlformats.org/drawingml/2006/table">
            <a:tbl>
              <a:tblPr/>
              <a:tblGrid>
                <a:gridCol w="656807"/>
                <a:gridCol w="73660"/>
                <a:gridCol w="1399550"/>
                <a:gridCol w="392858"/>
                <a:gridCol w="392858"/>
                <a:gridCol w="755021"/>
                <a:gridCol w="540177"/>
                <a:gridCol w="951449"/>
                <a:gridCol w="523808"/>
                <a:gridCol w="73660"/>
                <a:gridCol w="392858"/>
                <a:gridCol w="646577"/>
                <a:gridCol w="1735116"/>
              </a:tblGrid>
              <a:tr h="408708">
                <a:tc gridSpan="13">
                  <a:txBody>
                    <a:bodyPr/>
                    <a:lstStyle/>
                    <a:p>
                      <a:pPr algn="ctr" fontAlgn="b"/>
                      <a:r>
                        <a:rPr lang="en-US" sz="600" b="0" i="0" u="none" strike="noStrike" dirty="0">
                          <a:solidFill>
                            <a:srgbClr val="000000"/>
                          </a:solidFill>
                          <a:latin typeface="Calibri"/>
                        </a:rPr>
                        <a:t>Pediatric Product Comparison for Emergency Ground Ambulances</a:t>
                      </a:r>
                      <a:br>
                        <a:rPr lang="en-US" sz="600" b="0" i="0" u="none" strike="noStrike" dirty="0">
                          <a:solidFill>
                            <a:srgbClr val="000000"/>
                          </a:solidFill>
                          <a:latin typeface="Calibri"/>
                        </a:rPr>
                      </a:br>
                      <a:r>
                        <a:rPr lang="en-US" sz="600" b="0" i="0" u="none" strike="noStrike" dirty="0">
                          <a:solidFill>
                            <a:srgbClr val="000000"/>
                          </a:solidFill>
                          <a:latin typeface="Calibri"/>
                        </a:rPr>
                        <a:t>1 August - 2010</a:t>
                      </a:r>
                      <a:br>
                        <a:rPr lang="en-US" sz="600" b="0" i="0" u="none" strike="noStrike" dirty="0">
                          <a:solidFill>
                            <a:srgbClr val="000000"/>
                          </a:solidFill>
                          <a:latin typeface="Calibri"/>
                        </a:rPr>
                      </a:br>
                      <a:r>
                        <a:rPr lang="en-US" sz="600" b="0" i="0" u="none" strike="noStrike" dirty="0">
                          <a:solidFill>
                            <a:srgbClr val="000000"/>
                          </a:solidFill>
                          <a:latin typeface="Calibri"/>
                        </a:rPr>
                        <a:t>Sorted by NHSTA - 2010-0085 Recommended Standards</a:t>
                      </a:r>
                    </a:p>
                  </a:txBody>
                  <a:tcPr marL="4199" marR="4199" marT="419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210">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dirty="0">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ctr"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447633">
                <a:tc>
                  <a:txBody>
                    <a:bodyPr/>
                    <a:lstStyle/>
                    <a:p>
                      <a:pPr algn="l" fontAlgn="b"/>
                      <a:r>
                        <a:rPr lang="en-US" sz="600" b="0" i="1" u="sng" strike="noStrike">
                          <a:solidFill>
                            <a:srgbClr val="000000"/>
                          </a:solidFill>
                          <a:latin typeface="Calibri"/>
                        </a:rPr>
                        <a:t>Manufacturer</a:t>
                      </a:r>
                    </a:p>
                  </a:txBody>
                  <a:tcPr marL="4199" marR="4199" marT="4199" marB="0" anchor="b">
                    <a:lnL>
                      <a:noFill/>
                    </a:lnL>
                    <a:lnR>
                      <a:noFill/>
                    </a:lnR>
                    <a:lnT>
                      <a:noFill/>
                    </a:lnT>
                    <a:lnB>
                      <a:noFill/>
                    </a:lnB>
                  </a:tcPr>
                </a:tc>
                <a:tc>
                  <a:txBody>
                    <a:bodyPr/>
                    <a:lstStyle/>
                    <a:p>
                      <a:pPr algn="l" fontAlgn="b"/>
                      <a:endParaRPr lang="en-US" sz="600" b="0" i="1" u="sng"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Device Name</a:t>
                      </a: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Product</a:t>
                      </a:r>
                      <a:br>
                        <a:rPr lang="en-US" sz="600" b="0" i="1" u="sng" strike="noStrike">
                          <a:solidFill>
                            <a:srgbClr val="000000"/>
                          </a:solidFill>
                          <a:latin typeface="Calibri"/>
                        </a:rPr>
                      </a:br>
                      <a:r>
                        <a:rPr lang="en-US" sz="600" b="0" i="1" u="sng" strike="noStrike">
                          <a:solidFill>
                            <a:srgbClr val="000000"/>
                          </a:solidFill>
                          <a:latin typeface="Calibri"/>
                        </a:rPr>
                        <a:t>Weight</a:t>
                      </a: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Child Size</a:t>
                      </a:r>
                    </a:p>
                  </a:txBody>
                  <a:tcPr marL="4199" marR="4199" marT="4199" marB="0" anchor="b">
                    <a:lnL>
                      <a:noFill/>
                    </a:lnL>
                    <a:lnR>
                      <a:noFill/>
                    </a:lnR>
                    <a:lnT>
                      <a:noFill/>
                    </a:lnT>
                    <a:lnB>
                      <a:noFill/>
                    </a:lnB>
                  </a:tcPr>
                </a:tc>
                <a:tc>
                  <a:txBody>
                    <a:bodyPr/>
                    <a:lstStyle/>
                    <a:p>
                      <a:pPr algn="l" fontAlgn="b"/>
                      <a:r>
                        <a:rPr lang="en-US" sz="600" b="0" i="1" u="sng" strike="noStrike" dirty="0">
                          <a:solidFill>
                            <a:srgbClr val="000000"/>
                          </a:solidFill>
                          <a:latin typeface="Calibri"/>
                        </a:rPr>
                        <a:t>Immobilization</a:t>
                      </a:r>
                      <a:br>
                        <a:rPr lang="en-US" sz="600" b="0" i="1" u="sng" strike="noStrike" dirty="0">
                          <a:solidFill>
                            <a:srgbClr val="000000"/>
                          </a:solidFill>
                          <a:latin typeface="Calibri"/>
                        </a:rPr>
                      </a:br>
                      <a:r>
                        <a:rPr lang="en-US" sz="600" b="0" i="1" u="sng" strike="noStrike" dirty="0">
                          <a:solidFill>
                            <a:srgbClr val="000000"/>
                          </a:solidFill>
                          <a:latin typeface="Calibri"/>
                        </a:rPr>
                        <a:t>Capable</a:t>
                      </a: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Infant</a:t>
                      </a:r>
                      <a:br>
                        <a:rPr lang="en-US" sz="600" b="0" i="1" u="sng" strike="noStrike">
                          <a:solidFill>
                            <a:srgbClr val="000000"/>
                          </a:solidFill>
                          <a:latin typeface="Calibri"/>
                        </a:rPr>
                      </a:br>
                      <a:r>
                        <a:rPr lang="en-US" sz="600" b="0" i="1" u="sng" strike="noStrike">
                          <a:solidFill>
                            <a:srgbClr val="000000"/>
                          </a:solidFill>
                          <a:latin typeface="Calibri"/>
                        </a:rPr>
                        <a:t>Compatible</a:t>
                      </a: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Installation</a:t>
                      </a:r>
                      <a:br>
                        <a:rPr lang="en-US" sz="600" b="0" i="1" u="sng" strike="noStrike">
                          <a:solidFill>
                            <a:srgbClr val="000000"/>
                          </a:solidFill>
                          <a:latin typeface="Calibri"/>
                        </a:rPr>
                      </a:br>
                      <a:r>
                        <a:rPr lang="en-US" sz="600" b="0" i="1" u="sng" strike="noStrike">
                          <a:solidFill>
                            <a:srgbClr val="000000"/>
                          </a:solidFill>
                          <a:latin typeface="Calibri"/>
                        </a:rPr>
                        <a:t>Compatibility</a:t>
                      </a:r>
                      <a:br>
                        <a:rPr lang="en-US" sz="600" b="0" i="1" u="sng" strike="noStrike">
                          <a:solidFill>
                            <a:srgbClr val="000000"/>
                          </a:solidFill>
                          <a:latin typeface="Calibri"/>
                        </a:rPr>
                      </a:br>
                      <a:r>
                        <a:rPr lang="en-US" sz="600" b="0" i="1" u="sng"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Cleanability</a:t>
                      </a:r>
                    </a:p>
                  </a:txBody>
                  <a:tcPr marL="4199" marR="4199" marT="4199" marB="0" anchor="b">
                    <a:lnL>
                      <a:noFill/>
                    </a:lnL>
                    <a:lnR>
                      <a:noFill/>
                    </a:lnR>
                    <a:lnT>
                      <a:noFill/>
                    </a:lnT>
                    <a:lnB>
                      <a:noFill/>
                    </a:lnB>
                  </a:tcPr>
                </a:tc>
                <a:tc>
                  <a:txBody>
                    <a:bodyPr/>
                    <a:lstStyle/>
                    <a:p>
                      <a:pPr algn="l" fontAlgn="b"/>
                      <a:endParaRPr lang="en-US" sz="600" b="0" i="1" u="sng"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Price</a:t>
                      </a: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Federal Regulation Compliancy</a:t>
                      </a:r>
                    </a:p>
                  </a:txBody>
                  <a:tcPr marL="4199" marR="4199" marT="4199" marB="0" anchor="b">
                    <a:lnL>
                      <a:noFill/>
                    </a:lnL>
                    <a:lnR>
                      <a:noFill/>
                    </a:lnR>
                    <a:lnT>
                      <a:noFill/>
                    </a:lnT>
                    <a:lnB>
                      <a:noFill/>
                    </a:lnB>
                  </a:tcPr>
                </a:tc>
                <a:tc>
                  <a:txBody>
                    <a:bodyPr/>
                    <a:lstStyle/>
                    <a:p>
                      <a:pPr algn="l" fontAlgn="b"/>
                      <a:r>
                        <a:rPr lang="en-US" sz="600" b="0" i="1" u="sng" strike="noStrike">
                          <a:solidFill>
                            <a:srgbClr val="000000"/>
                          </a:solidFill>
                          <a:latin typeface="Calibri"/>
                        </a:rPr>
                        <a:t>Comments</a:t>
                      </a:r>
                    </a:p>
                  </a:txBody>
                  <a:tcPr marL="4199" marR="4199" marT="4199" marB="0" anchor="b">
                    <a:lnL>
                      <a:noFill/>
                    </a:lnL>
                    <a:lnR>
                      <a:noFill/>
                    </a:lnR>
                    <a:lnT>
                      <a:noFill/>
                    </a:lnT>
                    <a:lnB>
                      <a:noFill/>
                    </a:lnB>
                  </a:tcPr>
                </a:tc>
              </a:tr>
              <a:tr h="129749">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dirty="0">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r>
              <a:tr h="129749">
                <a:tc gridSpan="3">
                  <a:txBody>
                    <a:bodyPr/>
                    <a:lstStyle/>
                    <a:p>
                      <a:pPr algn="l" fontAlgn="b"/>
                      <a:r>
                        <a:rPr lang="en-US" sz="600" b="1" i="1" u="none" strike="noStrike" dirty="0">
                          <a:solidFill>
                            <a:srgbClr val="000000"/>
                          </a:solidFill>
                          <a:latin typeface="Calibri"/>
                        </a:rPr>
                        <a:t>Situation 1 / For a Child who is uninjured / not ill</a:t>
                      </a:r>
                    </a:p>
                  </a:txBody>
                  <a:tcPr marL="4199" marR="4199" marT="419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1"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EP&amp;R, Inc.</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Arie-Air ™ Filled Transport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18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20-40 lbs</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Not For Infants</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EVS</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1800 Child/Attendant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N/A</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20-50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Install At Ambulance Construction</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Mate ® Restraint System</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3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Low</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Very Flexible Use</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Pal ® Child Transport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16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10-40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213/208</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Car Seat Equivalent</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Serenity</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Guardian ™ Safety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N/A</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5-85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213/208</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Install at Ambulance Construction</a:t>
                      </a:r>
                    </a:p>
                  </a:txBody>
                  <a:tcPr marL="4199" marR="4199" marT="4199" marB="0" anchor="b">
                    <a:lnL>
                      <a:noFill/>
                    </a:lnL>
                    <a:lnR>
                      <a:noFill/>
                    </a:lnR>
                    <a:lnT>
                      <a:noFill/>
                    </a:lnT>
                    <a:lnB>
                      <a:noFill/>
                    </a:lnB>
                  </a:tcPr>
                </a:tc>
              </a:tr>
              <a:tr h="129749">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129749">
                <a:tc gridSpan="11">
                  <a:txBody>
                    <a:bodyPr/>
                    <a:lstStyle/>
                    <a:p>
                      <a:pPr algn="l" fontAlgn="b"/>
                      <a:r>
                        <a:rPr lang="en-US" sz="600" b="1" i="1" u="none" strike="noStrike">
                          <a:solidFill>
                            <a:srgbClr val="000000"/>
                          </a:solidFill>
                          <a:latin typeface="Calibri"/>
                        </a:rPr>
                        <a:t>Situation 2 / For a Child who is ill and/or injured and whose condition does not require continuous and/or intensive medical monitoring and/or interventions</a:t>
                      </a:r>
                    </a:p>
                  </a:txBody>
                  <a:tcPr marL="4199" marR="4199" marT="419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EP&amp;R, Inc.</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Arie-Air ™ Filled Transport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18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20-40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Not For Infants</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Mate ® Restraint System</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3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Low</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Very Flexible Use</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Pal ® Child Transport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16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10-40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213/208</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Car Seat Equivalent</a:t>
                      </a:r>
                    </a:p>
                  </a:txBody>
                  <a:tcPr marL="4199" marR="4199" marT="4199" marB="0" anchor="b">
                    <a:lnL>
                      <a:noFill/>
                    </a:lnL>
                    <a:lnR>
                      <a:noFill/>
                    </a:lnR>
                    <a:lnT>
                      <a:noFill/>
                    </a:lnT>
                    <a:lnB>
                      <a:noFill/>
                    </a:lnB>
                  </a:tcPr>
                </a:tc>
              </a:tr>
              <a:tr h="241932">
                <a:tc>
                  <a:txBody>
                    <a:bodyPr/>
                    <a:lstStyle/>
                    <a:p>
                      <a:pPr algn="l" fontAlgn="b"/>
                      <a:r>
                        <a:rPr lang="en-US" sz="600" b="0" i="0" u="none" strike="noStrike">
                          <a:solidFill>
                            <a:srgbClr val="000000"/>
                          </a:solidFill>
                          <a:latin typeface="Calibri"/>
                        </a:rPr>
                        <a:t>IMMI</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Safe Guard Transport ™</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22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22-100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Difficult Storage</a:t>
                      </a:r>
                    </a:p>
                  </a:txBody>
                  <a:tcPr marL="4199" marR="4199" marT="4199" marB="0" anchor="b">
                    <a:lnL>
                      <a:noFill/>
                    </a:lnL>
                    <a:lnR>
                      <a:noFill/>
                    </a:lnR>
                    <a:lnT>
                      <a:noFill/>
                    </a:lnT>
                    <a:lnB>
                      <a:noFill/>
                    </a:lnB>
                  </a:tcPr>
                </a:tc>
              </a:tr>
              <a:tr h="129749">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129749">
                <a:tc gridSpan="8">
                  <a:txBody>
                    <a:bodyPr/>
                    <a:lstStyle/>
                    <a:p>
                      <a:pPr algn="l" fontAlgn="b"/>
                      <a:r>
                        <a:rPr lang="en-US" sz="600" b="1" i="1" u="none" strike="noStrike" dirty="0">
                          <a:solidFill>
                            <a:srgbClr val="000000"/>
                          </a:solidFill>
                          <a:latin typeface="Calibri"/>
                        </a:rPr>
                        <a:t>Situation 3 / For a Child whose condition requires continuous and/or intensive medical monitoring and/or interventions</a:t>
                      </a:r>
                    </a:p>
                  </a:txBody>
                  <a:tcPr marL="4199" marR="4199" marT="419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Mate ® Restraint System</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3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Low</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Very Flexible Use</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Pal ® Child Transport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16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10-40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213/208</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Car Seat Equivalent</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sv-SE" sz="600" b="0" i="0" u="none" strike="noStrike">
                          <a:solidFill>
                            <a:srgbClr val="000000"/>
                          </a:solidFill>
                          <a:latin typeface="Calibri"/>
                        </a:rPr>
                        <a:t>Baby Pod ® Infant Transport System</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2-20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 </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Low</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Specialized Care - Incubator</a:t>
                      </a:r>
                    </a:p>
                  </a:txBody>
                  <a:tcPr marL="4199" marR="4199" marT="4199" marB="0" anchor="b">
                    <a:lnL>
                      <a:noFill/>
                    </a:lnL>
                    <a:lnR>
                      <a:noFill/>
                    </a:lnR>
                    <a:lnT>
                      <a:noFill/>
                    </a:lnT>
                    <a:lnB>
                      <a:noFill/>
                    </a:lnB>
                  </a:tcPr>
                </a:tc>
              </a:tr>
              <a:tr h="241932">
                <a:tc>
                  <a:txBody>
                    <a:bodyPr/>
                    <a:lstStyle/>
                    <a:p>
                      <a:pPr algn="l" fontAlgn="b"/>
                      <a:r>
                        <a:rPr lang="en-US" sz="600" b="0" i="0" u="none" strike="noStrike">
                          <a:solidFill>
                            <a:srgbClr val="000000"/>
                          </a:solidFill>
                          <a:latin typeface="Calibri"/>
                        </a:rPr>
                        <a:t>IMMI</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Safe Guard Transport ™</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22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22-100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Difficult Storage</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Intl. Biomedical</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Porter</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250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10-60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N/A</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Specialized Care - Intensive Care</a:t>
                      </a:r>
                    </a:p>
                  </a:txBody>
                  <a:tcPr marL="4199" marR="4199" marT="4199" marB="0" anchor="b">
                    <a:lnL>
                      <a:noFill/>
                    </a:lnL>
                    <a:lnR>
                      <a:noFill/>
                    </a:lnR>
                    <a:lnT>
                      <a:noFill/>
                    </a:lnT>
                    <a:lnB>
                      <a:noFill/>
                    </a:lnB>
                  </a:tcPr>
                </a:tc>
              </a:tr>
              <a:tr h="129749">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dirty="0">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129749">
                <a:tc gridSpan="6">
                  <a:txBody>
                    <a:bodyPr/>
                    <a:lstStyle/>
                    <a:p>
                      <a:pPr algn="l" fontAlgn="b"/>
                      <a:r>
                        <a:rPr lang="en-US" sz="600" b="1" i="1" u="none" strike="noStrike">
                          <a:solidFill>
                            <a:srgbClr val="000000"/>
                          </a:solidFill>
                          <a:latin typeface="Calibri"/>
                        </a:rPr>
                        <a:t>Situation 4 / For a Child whose condition requires spinal immobilization and/or lying flat</a:t>
                      </a:r>
                    </a:p>
                  </a:txBody>
                  <a:tcPr marL="4199" marR="4199" marT="419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241932">
                <a:tc gridSpan="2">
                  <a:txBody>
                    <a:bodyPr/>
                    <a:lstStyle/>
                    <a:p>
                      <a:pPr algn="l" fontAlgn="b"/>
                      <a:r>
                        <a:rPr lang="en-US" sz="600" b="0" i="0" u="none" strike="noStrike">
                          <a:solidFill>
                            <a:srgbClr val="000000"/>
                          </a:solidFill>
                          <a:latin typeface="Calibri"/>
                        </a:rPr>
                        <a:t>Allied Healthcare</a:t>
                      </a:r>
                    </a:p>
                  </a:txBody>
                  <a:tcPr marL="4199" marR="4199" marT="4199" marB="0" anchor="b">
                    <a:lnL>
                      <a:noFill/>
                    </a:lnL>
                    <a:lnR>
                      <a:noFill/>
                    </a:lnR>
                    <a:lnT>
                      <a:noFill/>
                    </a:lnT>
                    <a:lnB>
                      <a:noFill/>
                    </a:lnB>
                  </a:tcPr>
                </a:tc>
                <a:tc hMerge="1">
                  <a:txBody>
                    <a:bodyPr/>
                    <a:lstStyle/>
                    <a:p>
                      <a:endParaRPr lang="en-US"/>
                    </a:p>
                  </a:txBody>
                  <a:tcPr/>
                </a:tc>
                <a:tc>
                  <a:txBody>
                    <a:bodyPr/>
                    <a:lstStyle/>
                    <a:p>
                      <a:pPr algn="l" fontAlgn="b"/>
                      <a:r>
                        <a:rPr lang="en-US" sz="600" b="0" i="0" u="none" strike="noStrike">
                          <a:solidFill>
                            <a:srgbClr val="000000"/>
                          </a:solidFill>
                          <a:latin typeface="Calibri"/>
                        </a:rPr>
                        <a:t>LSP Pediatric Immobilizer</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6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20-65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a:t>
                      </a:r>
                    </a:p>
                  </a:txBody>
                  <a:tcPr marL="4199" marR="4199" marT="4199" marB="0" anchor="b">
                    <a:lnL>
                      <a:noFill/>
                    </a:lnL>
                    <a:lnR>
                      <a:noFill/>
                    </a:lnR>
                    <a:lnT>
                      <a:noFill/>
                    </a:lnT>
                    <a:lnB>
                      <a:noFill/>
                    </a:lnB>
                  </a:tcPr>
                </a:tc>
                <a:tc gridSpan="2">
                  <a:txBody>
                    <a:bodyPr/>
                    <a:lstStyle/>
                    <a:p>
                      <a:pPr algn="l" fontAlgn="b"/>
                      <a:r>
                        <a:rPr lang="en-US" sz="600" b="0" i="0" u="none" strike="noStrike">
                          <a:solidFill>
                            <a:srgbClr val="000000"/>
                          </a:solidFill>
                          <a:latin typeface="Calibri"/>
                        </a:rPr>
                        <a:t>Machine Washable</a:t>
                      </a:r>
                    </a:p>
                  </a:txBody>
                  <a:tcPr marL="4199" marR="4199" marT="4199" marB="0" anchor="b">
                    <a:lnL>
                      <a:noFill/>
                    </a:lnL>
                    <a:lnR>
                      <a:noFill/>
                    </a:lnR>
                    <a:lnT>
                      <a:noFill/>
                    </a:lnT>
                    <a:lnB>
                      <a:noFill/>
                    </a:lnB>
                  </a:tcPr>
                </a:tc>
                <a:tc hMerge="1">
                  <a:txBody>
                    <a:bodyPr/>
                    <a:lstStyle/>
                    <a:p>
                      <a:endParaRPr lang="en-US"/>
                    </a:p>
                  </a:txBody>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Immobilzation Focus</a:t>
                      </a:r>
                    </a:p>
                  </a:txBody>
                  <a:tcPr marL="4199" marR="4199" marT="4199" marB="0" anchor="b">
                    <a:lnL>
                      <a:noFill/>
                    </a:lnL>
                    <a:lnR>
                      <a:noFill/>
                    </a:lnR>
                    <a:lnT>
                      <a:noFill/>
                    </a:lnT>
                    <a:lnB>
                      <a:noFill/>
                    </a:lnB>
                  </a:tcPr>
                </a:tc>
              </a:tr>
              <a:tr h="241932">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MEDkids Baby Board ®</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6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2-20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Cot</a:t>
                      </a:r>
                    </a:p>
                  </a:txBody>
                  <a:tcPr marL="4199" marR="4199" marT="4199" marB="0" anchor="b">
                    <a:lnL>
                      <a:noFill/>
                    </a:lnL>
                    <a:lnR>
                      <a:noFill/>
                    </a:lnR>
                    <a:lnT>
                      <a:noFill/>
                    </a:lnT>
                    <a:lnB>
                      <a:noFill/>
                    </a:lnB>
                  </a:tcPr>
                </a:tc>
                <a:tc gridSpan="2">
                  <a:txBody>
                    <a:bodyPr/>
                    <a:lstStyle/>
                    <a:p>
                      <a:pPr algn="l" fontAlgn="b"/>
                      <a:r>
                        <a:rPr lang="en-US" sz="600" b="0" i="0" u="none" strike="noStrike">
                          <a:solidFill>
                            <a:srgbClr val="000000"/>
                          </a:solidFill>
                          <a:latin typeface="Calibri"/>
                        </a:rPr>
                        <a:t>Machine Washable</a:t>
                      </a:r>
                    </a:p>
                  </a:txBody>
                  <a:tcPr marL="4199" marR="4199" marT="4199" marB="0" anchor="b">
                    <a:lnL>
                      <a:noFill/>
                    </a:lnL>
                    <a:lnR>
                      <a:noFill/>
                    </a:lnR>
                    <a:lnT>
                      <a:noFill/>
                    </a:lnT>
                    <a:lnB>
                      <a:noFill/>
                    </a:lnB>
                  </a:tcPr>
                </a:tc>
                <a:tc hMerge="1">
                  <a:txBody>
                    <a:bodyPr/>
                    <a:lstStyle/>
                    <a:p>
                      <a:endParaRPr lang="en-US"/>
                    </a:p>
                  </a:txBody>
                  <a:tcPr/>
                </a:tc>
                <a:tc>
                  <a:txBody>
                    <a:bodyPr/>
                    <a:lstStyle/>
                    <a:p>
                      <a:pPr algn="l" fontAlgn="b"/>
                      <a:r>
                        <a:rPr lang="en-US" sz="600" b="0" i="0" u="none" strike="noStrike">
                          <a:solidFill>
                            <a:srgbClr val="000000"/>
                          </a:solidFill>
                          <a:latin typeface="Calibri"/>
                        </a:rPr>
                        <a:t>Low</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Incubator Transporter Use</a:t>
                      </a:r>
                    </a:p>
                  </a:txBody>
                  <a:tcPr marL="4199" marR="4199" marT="4199" marB="0" anchor="b">
                    <a:lnL>
                      <a:noFill/>
                    </a:lnL>
                    <a:lnR>
                      <a:noFill/>
                    </a:lnR>
                    <a:lnT>
                      <a:noFill/>
                    </a:lnT>
                    <a:lnB>
                      <a:noFill/>
                    </a:lnB>
                  </a:tcPr>
                </a:tc>
              </a:tr>
              <a:tr h="241932">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MEDkids Pedi-Sleeve ®</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3lbs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18-60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Cot</a:t>
                      </a:r>
                    </a:p>
                  </a:txBody>
                  <a:tcPr marL="4199" marR="4199" marT="4199" marB="0" anchor="b">
                    <a:lnL>
                      <a:noFill/>
                    </a:lnL>
                    <a:lnR>
                      <a:noFill/>
                    </a:lnR>
                    <a:lnT>
                      <a:noFill/>
                    </a:lnT>
                    <a:lnB>
                      <a:noFill/>
                    </a:lnB>
                  </a:tcPr>
                </a:tc>
                <a:tc gridSpan="2">
                  <a:txBody>
                    <a:bodyPr/>
                    <a:lstStyle/>
                    <a:p>
                      <a:pPr algn="l" fontAlgn="b"/>
                      <a:r>
                        <a:rPr lang="en-US" sz="600" b="0" i="0" u="none" strike="noStrike">
                          <a:solidFill>
                            <a:srgbClr val="000000"/>
                          </a:solidFill>
                          <a:latin typeface="Calibri"/>
                        </a:rPr>
                        <a:t>Machine Washable</a:t>
                      </a:r>
                    </a:p>
                  </a:txBody>
                  <a:tcPr marL="4199" marR="4199" marT="4199" marB="0" anchor="b">
                    <a:lnL>
                      <a:noFill/>
                    </a:lnL>
                    <a:lnR>
                      <a:noFill/>
                    </a:lnR>
                    <a:lnT>
                      <a:noFill/>
                    </a:lnT>
                    <a:lnB>
                      <a:noFill/>
                    </a:lnB>
                  </a:tcPr>
                </a:tc>
                <a:tc hMerge="1">
                  <a:txBody>
                    <a:bodyPr/>
                    <a:lstStyle/>
                    <a:p>
                      <a:endParaRPr lang="en-US"/>
                    </a:p>
                  </a:txBody>
                  <a:tcPr/>
                </a:tc>
                <a:tc>
                  <a:txBody>
                    <a:bodyPr/>
                    <a:lstStyle/>
                    <a:p>
                      <a:pPr algn="l" fontAlgn="b"/>
                      <a:r>
                        <a:rPr lang="en-US" sz="600" b="0" i="0" u="none" strike="noStrike">
                          <a:solidFill>
                            <a:srgbClr val="000000"/>
                          </a:solidFill>
                          <a:latin typeface="Calibri"/>
                        </a:rPr>
                        <a:t>Low</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Requires Backboard</a:t>
                      </a:r>
                    </a:p>
                  </a:txBody>
                  <a:tcPr marL="4199" marR="4199" marT="4199" marB="0" anchor="b">
                    <a:lnL>
                      <a:noFill/>
                    </a:lnL>
                    <a:lnR>
                      <a:noFill/>
                    </a:lnR>
                    <a:lnT>
                      <a:noFill/>
                    </a:lnT>
                    <a:lnB>
                      <a:noFill/>
                    </a:lnB>
                  </a:tcPr>
                </a:tc>
              </a:tr>
              <a:tr h="241932">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Pedi-Pac ® Spine Immobilizer</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6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20-90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Cot</a:t>
                      </a:r>
                    </a:p>
                  </a:txBody>
                  <a:tcPr marL="4199" marR="4199" marT="4199" marB="0" anchor="b">
                    <a:lnL>
                      <a:noFill/>
                    </a:lnL>
                    <a:lnR>
                      <a:noFill/>
                    </a:lnR>
                    <a:lnT>
                      <a:noFill/>
                    </a:lnT>
                    <a:lnB>
                      <a:noFill/>
                    </a:lnB>
                  </a:tcPr>
                </a:tc>
                <a:tc gridSpan="2">
                  <a:txBody>
                    <a:bodyPr/>
                    <a:lstStyle/>
                    <a:p>
                      <a:pPr algn="l" fontAlgn="b"/>
                      <a:r>
                        <a:rPr lang="en-US" sz="600" b="0" i="0" u="none" strike="noStrike">
                          <a:solidFill>
                            <a:srgbClr val="000000"/>
                          </a:solidFill>
                          <a:latin typeface="Calibri"/>
                        </a:rPr>
                        <a:t>Machine Washable</a:t>
                      </a:r>
                    </a:p>
                  </a:txBody>
                  <a:tcPr marL="4199" marR="4199" marT="4199" marB="0" anchor="b">
                    <a:lnL>
                      <a:noFill/>
                    </a:lnL>
                    <a:lnR>
                      <a:noFill/>
                    </a:lnR>
                    <a:lnT>
                      <a:noFill/>
                    </a:lnT>
                    <a:lnB>
                      <a:noFill/>
                    </a:lnB>
                  </a:tcPr>
                </a:tc>
                <a:tc hMerge="1">
                  <a:txBody>
                    <a:bodyPr/>
                    <a:lstStyle/>
                    <a:p>
                      <a:endParaRPr lang="en-US"/>
                    </a:p>
                  </a:txBody>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Immobilzation Focus</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Hartwell</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Pediatric Vacuum Mattress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8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10-60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Also Functions as Extremity Immobilization</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Iron Duck</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Pedi-Air-Align ® Board</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8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10-20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 </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Immobilzation Focus</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MDI</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Pediatric Vacuum Mattress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8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10-60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dirty="0">
                          <a:solidFill>
                            <a:srgbClr val="000000"/>
                          </a:solidFill>
                          <a:latin typeface="Calibri"/>
                        </a:rPr>
                        <a:t>Cot</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FDA Class 2</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Also Functions as Extremity Immobilization</a:t>
                      </a:r>
                    </a:p>
                  </a:txBody>
                  <a:tcPr marL="4199" marR="4199" marT="4199" marB="0" anchor="b">
                    <a:lnL>
                      <a:noFill/>
                    </a:lnL>
                    <a:lnR>
                      <a:noFill/>
                    </a:lnR>
                    <a:lnT>
                      <a:noFill/>
                    </a:lnT>
                    <a:lnB>
                      <a:noFill/>
                    </a:lnB>
                  </a:tcPr>
                </a:tc>
              </a:tr>
              <a:tr h="129749">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129749">
                <a:tc gridSpan="8">
                  <a:txBody>
                    <a:bodyPr/>
                    <a:lstStyle/>
                    <a:p>
                      <a:pPr algn="l" fontAlgn="b"/>
                      <a:r>
                        <a:rPr lang="en-US" sz="600" b="1" i="1" u="none" strike="noStrike">
                          <a:solidFill>
                            <a:srgbClr val="000000"/>
                          </a:solidFill>
                          <a:latin typeface="Calibri"/>
                        </a:rPr>
                        <a:t>Situation 5 / For a Child requiring transport as part of a multiple patient transport (newborn with Mother, multiple children, etc.)</a:t>
                      </a:r>
                    </a:p>
                  </a:txBody>
                  <a:tcPr marL="4199" marR="4199" marT="419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EP&amp;R, Inc.</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Arie-Air ™ Filled Transport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18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20-40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dirty="0">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Not For Infants</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EVS</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1800 Child/Attendant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N/A</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20-50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Medium</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Install At Ambulance Construction</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Mate ® Restraint System</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3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2-40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Low</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Very Flexible Use</a:t>
                      </a:r>
                    </a:p>
                  </a:txBody>
                  <a:tcPr marL="4199" marR="4199" marT="4199" marB="0" anchor="b">
                    <a:lnL>
                      <a:noFill/>
                    </a:lnL>
                    <a:lnR>
                      <a:noFill/>
                    </a:lnR>
                    <a:lnT>
                      <a:noFill/>
                    </a:lnT>
                    <a:lnB>
                      <a:noFill/>
                    </a:lnB>
                  </a:tcPr>
                </a:tc>
              </a:tr>
              <a:tr h="129749">
                <a:tc>
                  <a:txBody>
                    <a:bodyPr/>
                    <a:lstStyle/>
                    <a:p>
                      <a:pPr algn="l" fontAlgn="b"/>
                      <a:r>
                        <a:rPr lang="en-US" sz="600" b="0" i="0" u="none" strike="noStrike">
                          <a:solidFill>
                            <a:srgbClr val="000000"/>
                          </a:solidFill>
                          <a:latin typeface="Calibri"/>
                        </a:rPr>
                        <a:t>Ferno</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Pedi Pal ® Child Transport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16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10-40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Cot/Captains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213/208</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Car Seat Equivalent</a:t>
                      </a:r>
                    </a:p>
                  </a:txBody>
                  <a:tcPr marL="4199" marR="4199" marT="4199" marB="0" anchor="b">
                    <a:lnL>
                      <a:noFill/>
                    </a:lnL>
                    <a:lnR>
                      <a:noFill/>
                    </a:lnR>
                    <a:lnT>
                      <a:noFill/>
                    </a:lnT>
                    <a:lnB>
                      <a:noFill/>
                    </a:lnB>
                  </a:tcPr>
                </a:tc>
              </a:tr>
              <a:tr h="129749">
                <a:tc>
                  <a:txBody>
                    <a:bodyPr/>
                    <a:lstStyle/>
                    <a:p>
                      <a:pPr algn="l" fontAlgn="b"/>
                      <a:r>
                        <a:rPr lang="en-US" sz="600" b="0" i="0" u="none" strike="noStrike" dirty="0">
                          <a:solidFill>
                            <a:srgbClr val="000000"/>
                          </a:solidFill>
                          <a:latin typeface="Calibri"/>
                        </a:rPr>
                        <a:t>Serenity</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Guardian ™ Safety Seat</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N/A</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5-85 lbs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No</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Yes</a:t>
                      </a:r>
                    </a:p>
                  </a:txBody>
                  <a:tcPr marL="4199" marR="4199" marT="4199" marB="0" anchor="b">
                    <a:lnL>
                      <a:noFill/>
                    </a:lnL>
                    <a:lnR>
                      <a:noFill/>
                    </a:lnR>
                    <a:lnT>
                      <a:noFill/>
                    </a:lnT>
                    <a:lnB>
                      <a:noFill/>
                    </a:lnB>
                  </a:tcPr>
                </a:tc>
                <a:tc>
                  <a:txBody>
                    <a:bodyPr/>
                    <a:lstStyle/>
                    <a:p>
                      <a:pPr algn="ctr" fontAlgn="b"/>
                      <a:r>
                        <a:rPr lang="en-US" sz="600" b="0" i="0" u="none" strike="noStrike">
                          <a:solidFill>
                            <a:srgbClr val="000000"/>
                          </a:solidFill>
                          <a:latin typeface="Calibri"/>
                        </a:rPr>
                        <a:t>Captains Chair</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Wipe Clean</a:t>
                      </a:r>
                    </a:p>
                  </a:txBody>
                  <a:tcPr marL="4199" marR="4199" marT="4199" marB="0" anchor="b">
                    <a:lnL>
                      <a:noFill/>
                    </a:lnL>
                    <a:lnR>
                      <a:noFill/>
                    </a:lnR>
                    <a:lnT>
                      <a:noFill/>
                    </a:lnT>
                    <a:lnB>
                      <a:noFill/>
                    </a:lnB>
                  </a:tcPr>
                </a:tc>
                <a:tc>
                  <a:txBody>
                    <a:bodyPr/>
                    <a:lstStyle/>
                    <a:p>
                      <a:pPr algn="l" fontAlgn="b"/>
                      <a:endParaRPr lang="en-US" sz="600" b="0" i="0" u="none" strike="noStrike">
                        <a:solidFill>
                          <a:srgbClr val="000000"/>
                        </a:solidFill>
                        <a:latin typeface="Calibri"/>
                      </a:endParaRP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High</a:t>
                      </a:r>
                    </a:p>
                  </a:txBody>
                  <a:tcPr marL="4199" marR="4199" marT="4199" marB="0" anchor="b">
                    <a:lnL>
                      <a:noFill/>
                    </a:lnL>
                    <a:lnR>
                      <a:noFill/>
                    </a:lnR>
                    <a:lnT>
                      <a:noFill/>
                    </a:lnT>
                    <a:lnB>
                      <a:noFill/>
                    </a:lnB>
                  </a:tcPr>
                </a:tc>
                <a:tc>
                  <a:txBody>
                    <a:bodyPr/>
                    <a:lstStyle/>
                    <a:p>
                      <a:pPr algn="l" fontAlgn="b"/>
                      <a:r>
                        <a:rPr lang="en-US" sz="600" b="0" i="0" u="none" strike="noStrike">
                          <a:solidFill>
                            <a:srgbClr val="000000"/>
                          </a:solidFill>
                          <a:latin typeface="Calibri"/>
                        </a:rPr>
                        <a:t>FMVSS 213/208</a:t>
                      </a:r>
                    </a:p>
                  </a:txBody>
                  <a:tcPr marL="4199" marR="4199" marT="4199" marB="0" anchor="b">
                    <a:lnL>
                      <a:noFill/>
                    </a:lnL>
                    <a:lnR>
                      <a:noFill/>
                    </a:lnR>
                    <a:lnT>
                      <a:noFill/>
                    </a:lnT>
                    <a:lnB>
                      <a:noFill/>
                    </a:lnB>
                  </a:tcPr>
                </a:tc>
                <a:tc>
                  <a:txBody>
                    <a:bodyPr/>
                    <a:lstStyle/>
                    <a:p>
                      <a:pPr algn="l" fontAlgn="b"/>
                      <a:r>
                        <a:rPr lang="en-US" sz="600" b="0" i="0" u="none" strike="noStrike" dirty="0">
                          <a:solidFill>
                            <a:srgbClr val="000000"/>
                          </a:solidFill>
                          <a:latin typeface="Calibri"/>
                        </a:rPr>
                        <a:t>Install at Ambulance Construction</a:t>
                      </a:r>
                    </a:p>
                  </a:txBody>
                  <a:tcPr marL="4199" marR="4199" marT="4199"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8600"/>
          <a:ext cx="8763000" cy="6400800"/>
        </p:xfrm>
        <a:graphic>
          <a:graphicData uri="http://schemas.openxmlformats.org/drawingml/2006/table">
            <a:tbl>
              <a:tblPr/>
              <a:tblGrid>
                <a:gridCol w="797160"/>
                <a:gridCol w="68984"/>
                <a:gridCol w="1333709"/>
                <a:gridCol w="751168"/>
                <a:gridCol w="367920"/>
                <a:gridCol w="567210"/>
                <a:gridCol w="559545"/>
                <a:gridCol w="812490"/>
                <a:gridCol w="521219"/>
                <a:gridCol w="367920"/>
                <a:gridCol w="367920"/>
                <a:gridCol w="689849"/>
                <a:gridCol w="1557909"/>
              </a:tblGrid>
              <a:tr h="477863">
                <a:tc gridSpan="13">
                  <a:txBody>
                    <a:bodyPr/>
                    <a:lstStyle/>
                    <a:p>
                      <a:pPr algn="ctr" fontAlgn="b"/>
                      <a:r>
                        <a:rPr lang="en-US" sz="800" b="0" i="0" u="none" strike="noStrike" dirty="0">
                          <a:solidFill>
                            <a:srgbClr val="000000"/>
                          </a:solidFill>
                          <a:latin typeface="Calibri"/>
                        </a:rPr>
                        <a:t>Pediatric Product Comparison for Emergency Ground Ambulances</a:t>
                      </a:r>
                      <a:br>
                        <a:rPr lang="en-US" sz="800" b="0" i="0" u="none" strike="noStrike" dirty="0">
                          <a:solidFill>
                            <a:srgbClr val="000000"/>
                          </a:solidFill>
                          <a:latin typeface="Calibri"/>
                        </a:rPr>
                      </a:br>
                      <a:r>
                        <a:rPr lang="en-US" sz="800" b="0" i="0" u="none" strike="noStrike" dirty="0">
                          <a:solidFill>
                            <a:srgbClr val="000000"/>
                          </a:solidFill>
                          <a:latin typeface="Calibri"/>
                        </a:rPr>
                        <a:t>1 August - 2010</a:t>
                      </a:r>
                      <a:br>
                        <a:rPr lang="en-US" sz="800" b="0" i="0" u="none" strike="noStrike" dirty="0">
                          <a:solidFill>
                            <a:srgbClr val="000000"/>
                          </a:solidFill>
                          <a:latin typeface="Calibri"/>
                        </a:rPr>
                      </a:br>
                      <a:r>
                        <a:rPr lang="en-US" sz="800" b="0" i="0" u="none" strike="noStrike" dirty="0">
                          <a:solidFill>
                            <a:srgbClr val="000000"/>
                          </a:solidFill>
                          <a:latin typeface="Calibri"/>
                        </a:rPr>
                        <a:t>Sorted by Child Size</a:t>
                      </a:r>
                    </a:p>
                  </a:txBody>
                  <a:tcPr marL="4000" marR="4000" marT="40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2734">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ctr"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r>
              <a:tr h="635428">
                <a:tc>
                  <a:txBody>
                    <a:bodyPr/>
                    <a:lstStyle/>
                    <a:p>
                      <a:pPr algn="l" fontAlgn="b"/>
                      <a:r>
                        <a:rPr lang="en-US" sz="800" b="0" i="1" u="sng" strike="noStrike">
                          <a:solidFill>
                            <a:srgbClr val="000000"/>
                          </a:solidFill>
                          <a:latin typeface="Calibri"/>
                        </a:rPr>
                        <a:t>Manufacturer</a:t>
                      </a:r>
                    </a:p>
                  </a:txBody>
                  <a:tcPr marL="4000" marR="4000" marT="4000" marB="0" anchor="b">
                    <a:lnL>
                      <a:noFill/>
                    </a:lnL>
                    <a:lnR>
                      <a:noFill/>
                    </a:lnR>
                    <a:lnT>
                      <a:noFill/>
                    </a:lnT>
                    <a:lnB>
                      <a:noFill/>
                    </a:lnB>
                  </a:tcPr>
                </a:tc>
                <a:tc>
                  <a:txBody>
                    <a:bodyPr/>
                    <a:lstStyle/>
                    <a:p>
                      <a:pPr algn="l" fontAlgn="b"/>
                      <a:endParaRPr lang="en-US" sz="800" b="0" i="1" u="sng"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1" u="sng" strike="noStrike" dirty="0">
                          <a:solidFill>
                            <a:srgbClr val="000000"/>
                          </a:solidFill>
                          <a:latin typeface="Calibri"/>
                        </a:rPr>
                        <a:t>Device Name</a:t>
                      </a:r>
                    </a:p>
                  </a:txBody>
                  <a:tcPr marL="4000" marR="4000" marT="4000" marB="0" anchor="b">
                    <a:lnL>
                      <a:noFill/>
                    </a:lnL>
                    <a:lnR>
                      <a:noFill/>
                    </a:lnR>
                    <a:lnT>
                      <a:noFill/>
                    </a:lnT>
                    <a:lnB>
                      <a:noFill/>
                    </a:lnB>
                  </a:tcPr>
                </a:tc>
                <a:tc>
                  <a:txBody>
                    <a:bodyPr/>
                    <a:lstStyle/>
                    <a:p>
                      <a:pPr algn="l" fontAlgn="b"/>
                      <a:r>
                        <a:rPr lang="en-US" sz="800" b="0" i="1" u="sng" strike="noStrike" dirty="0">
                          <a:solidFill>
                            <a:srgbClr val="000000"/>
                          </a:solidFill>
                          <a:latin typeface="Calibri"/>
                        </a:rPr>
                        <a:t>Product</a:t>
                      </a:r>
                      <a:br>
                        <a:rPr lang="en-US" sz="800" b="0" i="1" u="sng" strike="noStrike" dirty="0">
                          <a:solidFill>
                            <a:srgbClr val="000000"/>
                          </a:solidFill>
                          <a:latin typeface="Calibri"/>
                        </a:rPr>
                      </a:br>
                      <a:r>
                        <a:rPr lang="en-US" sz="800" b="0" i="1" u="sng" strike="noStrike" dirty="0">
                          <a:solidFill>
                            <a:srgbClr val="000000"/>
                          </a:solidFill>
                          <a:latin typeface="Calibri"/>
                        </a:rPr>
                        <a:t>Weight</a:t>
                      </a:r>
                    </a:p>
                  </a:txBody>
                  <a:tcPr marL="4000" marR="4000" marT="4000" marB="0" anchor="b">
                    <a:lnL>
                      <a:noFill/>
                    </a:lnL>
                    <a:lnR>
                      <a:noFill/>
                    </a:lnR>
                    <a:lnT>
                      <a:noFill/>
                    </a:lnT>
                    <a:lnB>
                      <a:noFill/>
                    </a:lnB>
                  </a:tcPr>
                </a:tc>
                <a:tc>
                  <a:txBody>
                    <a:bodyPr/>
                    <a:lstStyle/>
                    <a:p>
                      <a:pPr algn="l" fontAlgn="b"/>
                      <a:r>
                        <a:rPr lang="en-US" sz="800" b="0" i="1" u="sng" strike="noStrike" dirty="0">
                          <a:solidFill>
                            <a:srgbClr val="000000"/>
                          </a:solidFill>
                          <a:latin typeface="Calibri"/>
                        </a:rPr>
                        <a:t>Child Size</a:t>
                      </a:r>
                    </a:p>
                  </a:txBody>
                  <a:tcPr marL="4000" marR="4000" marT="4000" marB="0" anchor="b">
                    <a:lnL>
                      <a:noFill/>
                    </a:lnL>
                    <a:lnR>
                      <a:noFill/>
                    </a:lnR>
                    <a:lnT>
                      <a:noFill/>
                    </a:lnT>
                    <a:lnB>
                      <a:noFill/>
                    </a:lnB>
                  </a:tcPr>
                </a:tc>
                <a:tc>
                  <a:txBody>
                    <a:bodyPr/>
                    <a:lstStyle/>
                    <a:p>
                      <a:pPr algn="l" fontAlgn="b"/>
                      <a:r>
                        <a:rPr lang="en-US" sz="800" b="0" i="1" u="sng" strike="noStrike">
                          <a:solidFill>
                            <a:srgbClr val="000000"/>
                          </a:solidFill>
                          <a:latin typeface="Calibri"/>
                        </a:rPr>
                        <a:t>Immobilization</a:t>
                      </a:r>
                      <a:br>
                        <a:rPr lang="en-US" sz="800" b="0" i="1" u="sng" strike="noStrike">
                          <a:solidFill>
                            <a:srgbClr val="000000"/>
                          </a:solidFill>
                          <a:latin typeface="Calibri"/>
                        </a:rPr>
                      </a:br>
                      <a:r>
                        <a:rPr lang="en-US" sz="800" b="0" i="1" u="sng" strike="noStrike">
                          <a:solidFill>
                            <a:srgbClr val="000000"/>
                          </a:solidFill>
                          <a:latin typeface="Calibri"/>
                        </a:rPr>
                        <a:t>Capable</a:t>
                      </a:r>
                    </a:p>
                  </a:txBody>
                  <a:tcPr marL="4000" marR="4000" marT="4000" marB="0" anchor="b">
                    <a:lnL>
                      <a:noFill/>
                    </a:lnL>
                    <a:lnR>
                      <a:noFill/>
                    </a:lnR>
                    <a:lnT>
                      <a:noFill/>
                    </a:lnT>
                    <a:lnB>
                      <a:noFill/>
                    </a:lnB>
                  </a:tcPr>
                </a:tc>
                <a:tc>
                  <a:txBody>
                    <a:bodyPr/>
                    <a:lstStyle/>
                    <a:p>
                      <a:pPr algn="l" fontAlgn="b"/>
                      <a:r>
                        <a:rPr lang="en-US" sz="800" b="0" i="1" u="sng" strike="noStrike">
                          <a:solidFill>
                            <a:srgbClr val="000000"/>
                          </a:solidFill>
                          <a:latin typeface="Calibri"/>
                        </a:rPr>
                        <a:t>Infant</a:t>
                      </a:r>
                      <a:br>
                        <a:rPr lang="en-US" sz="800" b="0" i="1" u="sng" strike="noStrike">
                          <a:solidFill>
                            <a:srgbClr val="000000"/>
                          </a:solidFill>
                          <a:latin typeface="Calibri"/>
                        </a:rPr>
                      </a:br>
                      <a:r>
                        <a:rPr lang="en-US" sz="800" b="0" i="1" u="sng" strike="noStrike">
                          <a:solidFill>
                            <a:srgbClr val="000000"/>
                          </a:solidFill>
                          <a:latin typeface="Calibri"/>
                        </a:rPr>
                        <a:t>Compatible</a:t>
                      </a:r>
                    </a:p>
                  </a:txBody>
                  <a:tcPr marL="4000" marR="4000" marT="4000" marB="0" anchor="b">
                    <a:lnL>
                      <a:noFill/>
                    </a:lnL>
                    <a:lnR>
                      <a:noFill/>
                    </a:lnR>
                    <a:lnT>
                      <a:noFill/>
                    </a:lnT>
                    <a:lnB>
                      <a:noFill/>
                    </a:lnB>
                  </a:tcPr>
                </a:tc>
                <a:tc>
                  <a:txBody>
                    <a:bodyPr/>
                    <a:lstStyle/>
                    <a:p>
                      <a:pPr algn="l" fontAlgn="b"/>
                      <a:r>
                        <a:rPr lang="en-US" sz="800" b="0" i="1" u="sng" strike="noStrike">
                          <a:solidFill>
                            <a:srgbClr val="000000"/>
                          </a:solidFill>
                          <a:latin typeface="Calibri"/>
                        </a:rPr>
                        <a:t>Installation</a:t>
                      </a:r>
                      <a:br>
                        <a:rPr lang="en-US" sz="800" b="0" i="1" u="sng" strike="noStrike">
                          <a:solidFill>
                            <a:srgbClr val="000000"/>
                          </a:solidFill>
                          <a:latin typeface="Calibri"/>
                        </a:rPr>
                      </a:br>
                      <a:r>
                        <a:rPr lang="en-US" sz="800" b="0" i="1" u="sng" strike="noStrike">
                          <a:solidFill>
                            <a:srgbClr val="000000"/>
                          </a:solidFill>
                          <a:latin typeface="Calibri"/>
                        </a:rPr>
                        <a:t>Compatibility</a:t>
                      </a:r>
                      <a:br>
                        <a:rPr lang="en-US" sz="800" b="0" i="1" u="sng" strike="noStrike">
                          <a:solidFill>
                            <a:srgbClr val="000000"/>
                          </a:solidFill>
                          <a:latin typeface="Calibri"/>
                        </a:rPr>
                      </a:br>
                      <a:r>
                        <a:rPr lang="en-US" sz="800" b="0" i="1" u="sng" strike="noStrike">
                          <a:solidFill>
                            <a:srgbClr val="000000"/>
                          </a:solidFill>
                          <a:latin typeface="Calibri"/>
                        </a:rPr>
                        <a:t>(Cot/Captains Chair)</a:t>
                      </a:r>
                    </a:p>
                  </a:txBody>
                  <a:tcPr marL="4000" marR="4000" marT="4000" marB="0" anchor="b">
                    <a:lnL>
                      <a:noFill/>
                    </a:lnL>
                    <a:lnR>
                      <a:noFill/>
                    </a:lnR>
                    <a:lnT>
                      <a:noFill/>
                    </a:lnT>
                    <a:lnB>
                      <a:noFill/>
                    </a:lnB>
                  </a:tcPr>
                </a:tc>
                <a:tc>
                  <a:txBody>
                    <a:bodyPr/>
                    <a:lstStyle/>
                    <a:p>
                      <a:pPr algn="l" fontAlgn="b"/>
                      <a:r>
                        <a:rPr lang="en-US" sz="800" b="0" i="1" u="sng" strike="noStrike">
                          <a:solidFill>
                            <a:srgbClr val="000000"/>
                          </a:solidFill>
                          <a:latin typeface="Calibri"/>
                        </a:rPr>
                        <a:t>Cleanability</a:t>
                      </a:r>
                    </a:p>
                  </a:txBody>
                  <a:tcPr marL="4000" marR="4000" marT="4000" marB="0" anchor="b">
                    <a:lnL>
                      <a:noFill/>
                    </a:lnL>
                    <a:lnR>
                      <a:noFill/>
                    </a:lnR>
                    <a:lnT>
                      <a:noFill/>
                    </a:lnT>
                    <a:lnB>
                      <a:noFill/>
                    </a:lnB>
                  </a:tcPr>
                </a:tc>
                <a:tc>
                  <a:txBody>
                    <a:bodyPr/>
                    <a:lstStyle/>
                    <a:p>
                      <a:pPr algn="l" fontAlgn="b"/>
                      <a:endParaRPr lang="en-US" sz="800" b="0" i="1" u="sng"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1" u="sng" strike="noStrike">
                          <a:solidFill>
                            <a:srgbClr val="000000"/>
                          </a:solidFill>
                          <a:latin typeface="Calibri"/>
                        </a:rPr>
                        <a:t>Price</a:t>
                      </a:r>
                    </a:p>
                  </a:txBody>
                  <a:tcPr marL="4000" marR="4000" marT="4000" marB="0" anchor="b">
                    <a:lnL>
                      <a:noFill/>
                    </a:lnL>
                    <a:lnR>
                      <a:noFill/>
                    </a:lnR>
                    <a:lnT>
                      <a:noFill/>
                    </a:lnT>
                    <a:lnB>
                      <a:noFill/>
                    </a:lnB>
                  </a:tcPr>
                </a:tc>
                <a:tc>
                  <a:txBody>
                    <a:bodyPr/>
                    <a:lstStyle/>
                    <a:p>
                      <a:pPr algn="l" fontAlgn="b"/>
                      <a:r>
                        <a:rPr lang="en-US" sz="800" b="0" i="1" u="sng" strike="noStrike">
                          <a:solidFill>
                            <a:srgbClr val="000000"/>
                          </a:solidFill>
                          <a:latin typeface="Calibri"/>
                        </a:rPr>
                        <a:t>Federal Regulation Compliancy</a:t>
                      </a:r>
                    </a:p>
                  </a:txBody>
                  <a:tcPr marL="4000" marR="4000" marT="4000" marB="0" anchor="b">
                    <a:lnL>
                      <a:noFill/>
                    </a:lnL>
                    <a:lnR>
                      <a:noFill/>
                    </a:lnR>
                    <a:lnT>
                      <a:noFill/>
                    </a:lnT>
                    <a:lnB>
                      <a:noFill/>
                    </a:lnB>
                  </a:tcPr>
                </a:tc>
                <a:tc>
                  <a:txBody>
                    <a:bodyPr/>
                    <a:lstStyle/>
                    <a:p>
                      <a:pPr algn="l" fontAlgn="b"/>
                      <a:r>
                        <a:rPr lang="en-US" sz="800" b="0" i="1" u="sng" strike="noStrike">
                          <a:solidFill>
                            <a:srgbClr val="000000"/>
                          </a:solidFill>
                          <a:latin typeface="Calibri"/>
                        </a:rPr>
                        <a:t>Comments</a:t>
                      </a:r>
                    </a:p>
                  </a:txBody>
                  <a:tcPr marL="4000" marR="4000" marT="4000" marB="0" anchor="b">
                    <a:lnL>
                      <a:noFill/>
                    </a:lnL>
                    <a:lnR>
                      <a:noFill/>
                    </a:lnR>
                    <a:lnT>
                      <a:noFill/>
                    </a:lnT>
                    <a:lnB>
                      <a:noFill/>
                    </a:lnB>
                  </a:tcPr>
                </a:tc>
              </a:tr>
              <a:tr h="162734">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Ferno</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Pedi Mate ® Restraint System</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3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2-40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Cot/Captains Chair</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Low</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Very Flexible Use</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Ferno</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MEDkids Baby Board ®</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6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2-20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Cot</a:t>
                      </a:r>
                    </a:p>
                  </a:txBody>
                  <a:tcPr marL="4000" marR="4000" marT="4000" marB="0" anchor="b">
                    <a:lnL>
                      <a:noFill/>
                    </a:lnL>
                    <a:lnR>
                      <a:noFill/>
                    </a:lnR>
                    <a:lnT>
                      <a:noFill/>
                    </a:lnT>
                    <a:lnB>
                      <a:noFill/>
                    </a:lnB>
                  </a:tcPr>
                </a:tc>
                <a:tc gridSpan="2">
                  <a:txBody>
                    <a:bodyPr/>
                    <a:lstStyle/>
                    <a:p>
                      <a:pPr algn="l" fontAlgn="b"/>
                      <a:r>
                        <a:rPr lang="en-US" sz="800" b="0" i="0" u="none" strike="noStrike">
                          <a:solidFill>
                            <a:srgbClr val="000000"/>
                          </a:solidFill>
                          <a:latin typeface="Calibri"/>
                        </a:rPr>
                        <a:t>Machine Washable</a:t>
                      </a:r>
                    </a:p>
                  </a:txBody>
                  <a:tcPr marL="4000" marR="4000" marT="4000"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a:solidFill>
                            <a:srgbClr val="000000"/>
                          </a:solidFill>
                          <a:latin typeface="Calibri"/>
                        </a:rPr>
                        <a:t>Low</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Incubator Transporter Use</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Ferno</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sv-SE" sz="800" b="0" i="0" u="none" strike="noStrike">
                          <a:solidFill>
                            <a:srgbClr val="000000"/>
                          </a:solidFill>
                          <a:latin typeface="Calibri"/>
                        </a:rPr>
                        <a:t>Baby Pod ® Infant Transport System</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2-20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Cot</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 </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Low</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Specialized Care - Incubator</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Serenity</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Guardian ™ Safety Seat</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N/A</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5-85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Captains Chair</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High</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213/208</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Install at Ambulance Construction</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Iron Duck</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Pedi-Air-Align ® Board</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8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10-20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Cot</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 </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Immobilzation Focus</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Ferno</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Pedi Pal ® Child Transport Seat</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16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10-40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Cot/Captains Chair</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High</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213/208</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Car Seat Equivalent</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Hartwell</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Pediatric Vacuum Mattress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8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10-60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Cot</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Also Functions as Extremity Immobilization</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Intl. Biomedical</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Pedi Porter</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250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10-60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N/A</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High</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Specialized Care - Intensive Care</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MDI</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Pediatric Vacuum Mattress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8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10-60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Also Functions as Extremity Immobilization</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Ferno</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MEDkids Pedi-Sleeve ®</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3lbs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18-60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Cot</a:t>
                      </a:r>
                    </a:p>
                  </a:txBody>
                  <a:tcPr marL="4000" marR="4000" marT="4000" marB="0" anchor="b">
                    <a:lnL>
                      <a:noFill/>
                    </a:lnL>
                    <a:lnR>
                      <a:noFill/>
                    </a:lnR>
                    <a:lnT>
                      <a:noFill/>
                    </a:lnT>
                    <a:lnB>
                      <a:noFill/>
                    </a:lnB>
                  </a:tcPr>
                </a:tc>
                <a:tc gridSpan="2">
                  <a:txBody>
                    <a:bodyPr/>
                    <a:lstStyle/>
                    <a:p>
                      <a:pPr algn="l" fontAlgn="b"/>
                      <a:r>
                        <a:rPr lang="en-US" sz="800" b="0" i="0" u="none" strike="noStrike">
                          <a:solidFill>
                            <a:srgbClr val="000000"/>
                          </a:solidFill>
                          <a:latin typeface="Calibri"/>
                        </a:rPr>
                        <a:t>Machine Washable</a:t>
                      </a:r>
                    </a:p>
                  </a:txBody>
                  <a:tcPr marL="4000" marR="4000" marT="4000"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a:solidFill>
                            <a:srgbClr val="000000"/>
                          </a:solidFill>
                          <a:latin typeface="Calibri"/>
                        </a:rPr>
                        <a:t>Low</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Requires Backboard</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EP&amp;R, Inc.</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Arie-Air ™ Filled Transport Seat</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18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20-40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Cot/Captains Chair</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Not For Infants</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EVS</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dirty="0">
                          <a:solidFill>
                            <a:srgbClr val="000000"/>
                          </a:solidFill>
                          <a:latin typeface="Calibri"/>
                        </a:rPr>
                        <a:t>1800 Child/Attendant Seat</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N/A</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20-50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Captains Chair</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Medium</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FMVSS 213</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Install At Ambulance Construction</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Allied Healthcare</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LSP Pediatric Immobilizer</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6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20-65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4000" marR="4000" marT="4000" marB="0" anchor="b">
                    <a:lnL>
                      <a:noFill/>
                    </a:lnL>
                    <a:lnR>
                      <a:noFill/>
                    </a:lnR>
                    <a:lnT>
                      <a:noFill/>
                    </a:lnT>
                    <a:lnB>
                      <a:noFill/>
                    </a:lnB>
                  </a:tcPr>
                </a:tc>
                <a:tc gridSpan="2">
                  <a:txBody>
                    <a:bodyPr/>
                    <a:lstStyle/>
                    <a:p>
                      <a:pPr algn="l" fontAlgn="b"/>
                      <a:r>
                        <a:rPr lang="en-US" sz="800" b="0" i="0" u="none" strike="noStrike">
                          <a:solidFill>
                            <a:srgbClr val="000000"/>
                          </a:solidFill>
                          <a:latin typeface="Calibri"/>
                        </a:rPr>
                        <a:t>Machine Washable</a:t>
                      </a:r>
                    </a:p>
                  </a:txBody>
                  <a:tcPr marL="4000" marR="4000" marT="4000"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a:solidFill>
                            <a:srgbClr val="000000"/>
                          </a:solidFill>
                          <a:latin typeface="Calibri"/>
                        </a:rPr>
                        <a:t>Medium</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Immobilzation Focus</a:t>
                      </a:r>
                    </a:p>
                  </a:txBody>
                  <a:tcPr marL="4000" marR="4000" marT="4000" marB="0" anchor="b">
                    <a:lnL>
                      <a:noFill/>
                    </a:lnL>
                    <a:lnR>
                      <a:noFill/>
                    </a:lnR>
                    <a:lnT>
                      <a:noFill/>
                    </a:lnT>
                    <a:lnB>
                      <a:noFill/>
                    </a:lnB>
                  </a:tcPr>
                </a:tc>
              </a:tr>
              <a:tr h="320299">
                <a:tc>
                  <a:txBody>
                    <a:bodyPr/>
                    <a:lstStyle/>
                    <a:p>
                      <a:pPr algn="l" fontAlgn="b"/>
                      <a:r>
                        <a:rPr lang="en-US" sz="800" b="0" i="0" u="none" strike="noStrike">
                          <a:solidFill>
                            <a:srgbClr val="000000"/>
                          </a:solidFill>
                          <a:latin typeface="Calibri"/>
                        </a:rPr>
                        <a:t>Ferno</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Pedi-Pac ® Spine Immobilizer</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6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20-90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Yes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Cot</a:t>
                      </a:r>
                    </a:p>
                  </a:txBody>
                  <a:tcPr marL="4000" marR="4000" marT="4000" marB="0" anchor="b">
                    <a:lnL>
                      <a:noFill/>
                    </a:lnL>
                    <a:lnR>
                      <a:noFill/>
                    </a:lnR>
                    <a:lnT>
                      <a:noFill/>
                    </a:lnT>
                    <a:lnB>
                      <a:noFill/>
                    </a:lnB>
                  </a:tcPr>
                </a:tc>
                <a:tc gridSpan="2">
                  <a:txBody>
                    <a:bodyPr/>
                    <a:lstStyle/>
                    <a:p>
                      <a:pPr algn="l" fontAlgn="b"/>
                      <a:r>
                        <a:rPr lang="en-US" sz="800" b="0" i="0" u="none" strike="noStrike">
                          <a:solidFill>
                            <a:srgbClr val="000000"/>
                          </a:solidFill>
                          <a:latin typeface="Calibri"/>
                        </a:rPr>
                        <a:t>Machine Washable</a:t>
                      </a:r>
                    </a:p>
                  </a:txBody>
                  <a:tcPr marL="4000" marR="4000" marT="4000" marB="0" anchor="b">
                    <a:lnL>
                      <a:noFill/>
                    </a:lnL>
                    <a:lnR>
                      <a:noFill/>
                    </a:lnR>
                    <a:lnT>
                      <a:noFill/>
                    </a:lnT>
                    <a:lnB>
                      <a:noFill/>
                    </a:lnB>
                  </a:tcPr>
                </a:tc>
                <a:tc hMerge="1">
                  <a:txBody>
                    <a:bodyPr/>
                    <a:lstStyle/>
                    <a:p>
                      <a:endParaRPr lang="en-US"/>
                    </a:p>
                  </a:txBody>
                  <a:tcPr/>
                </a:tc>
                <a:tc>
                  <a:txBody>
                    <a:bodyPr/>
                    <a:lstStyle/>
                    <a:p>
                      <a:pPr algn="l" fontAlgn="b"/>
                      <a:r>
                        <a:rPr lang="en-US" sz="800" b="0" i="0" u="none" strike="noStrike">
                          <a:solidFill>
                            <a:srgbClr val="000000"/>
                          </a:solidFill>
                          <a:latin typeface="Calibri"/>
                        </a:rPr>
                        <a:t>Medium</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FDA Class 2</a:t>
                      </a: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Immobilzation Focus</a:t>
                      </a:r>
                    </a:p>
                  </a:txBody>
                  <a:tcPr marL="4000" marR="4000" marT="4000" marB="0" anchor="b">
                    <a:lnL>
                      <a:noFill/>
                    </a:lnL>
                    <a:lnR>
                      <a:noFill/>
                    </a:lnR>
                    <a:lnT>
                      <a:noFill/>
                    </a:lnT>
                    <a:lnB>
                      <a:noFill/>
                    </a:lnB>
                  </a:tcPr>
                </a:tc>
              </a:tr>
              <a:tr h="477863">
                <a:tc>
                  <a:txBody>
                    <a:bodyPr/>
                    <a:lstStyle/>
                    <a:p>
                      <a:pPr algn="l" fontAlgn="b"/>
                      <a:r>
                        <a:rPr lang="en-US" sz="800" b="0" i="0" u="none" strike="noStrike">
                          <a:solidFill>
                            <a:srgbClr val="000000"/>
                          </a:solidFill>
                          <a:latin typeface="Calibri"/>
                        </a:rPr>
                        <a:t>IMMI</a:t>
                      </a:r>
                    </a:p>
                  </a:txBody>
                  <a:tcPr marL="4000" marR="4000" marT="4000"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Safe Guard Transport ™</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22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22-100 lbs</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a:solidFill>
                            <a:srgbClr val="000000"/>
                          </a:solidFill>
                          <a:latin typeface="Calibri"/>
                        </a:rPr>
                        <a:t>No</a:t>
                      </a:r>
                    </a:p>
                  </a:txBody>
                  <a:tcPr marL="4000" marR="4000" marT="4000" marB="0" anchor="b">
                    <a:lnL>
                      <a:noFill/>
                    </a:lnL>
                    <a:lnR>
                      <a:noFill/>
                    </a:lnR>
                    <a:lnT>
                      <a:noFill/>
                    </a:lnT>
                    <a:lnB>
                      <a:noFill/>
                    </a:lnB>
                  </a:tcPr>
                </a:tc>
                <a:tc>
                  <a:txBody>
                    <a:bodyPr/>
                    <a:lstStyle/>
                    <a:p>
                      <a:pPr algn="ctr" fontAlgn="b"/>
                      <a:r>
                        <a:rPr lang="en-US" sz="800" b="0" i="0" u="none" strike="noStrike" dirty="0">
                          <a:solidFill>
                            <a:srgbClr val="000000"/>
                          </a:solidFill>
                          <a:latin typeface="Calibri"/>
                        </a:rPr>
                        <a:t>Cot</a:t>
                      </a:r>
                    </a:p>
                  </a:txBody>
                  <a:tcPr marL="4000" marR="4000" marT="4000" marB="0" anchor="b">
                    <a:lnL>
                      <a:noFill/>
                    </a:lnL>
                    <a:lnR>
                      <a:noFill/>
                    </a:lnR>
                    <a:lnT>
                      <a:noFill/>
                    </a:lnT>
                    <a:lnB>
                      <a:noFill/>
                    </a:lnB>
                  </a:tcPr>
                </a:tc>
                <a:tc>
                  <a:txBody>
                    <a:bodyPr/>
                    <a:lstStyle/>
                    <a:p>
                      <a:pPr algn="l" fontAlgn="b"/>
                      <a:r>
                        <a:rPr lang="en-US" sz="800" b="0" i="0" u="none" strike="noStrike" dirty="0">
                          <a:solidFill>
                            <a:srgbClr val="000000"/>
                          </a:solidFill>
                          <a:latin typeface="Calibri"/>
                        </a:rPr>
                        <a:t>Wipe Clean</a:t>
                      </a:r>
                    </a:p>
                  </a:txBody>
                  <a:tcPr marL="4000" marR="4000" marT="400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4000" marR="4000" marT="4000" marB="0" anchor="b">
                    <a:lnL>
                      <a:noFill/>
                    </a:lnL>
                    <a:lnR>
                      <a:noFill/>
                    </a:lnR>
                    <a:lnT>
                      <a:noFill/>
                    </a:lnT>
                    <a:lnB>
                      <a:noFill/>
                    </a:lnB>
                  </a:tcPr>
                </a:tc>
                <a:tc>
                  <a:txBody>
                    <a:bodyPr/>
                    <a:lstStyle/>
                    <a:p>
                      <a:pPr algn="l" fontAlgn="b"/>
                      <a:r>
                        <a:rPr lang="en-US" sz="800" b="0" i="0" u="none" strike="noStrike">
                          <a:solidFill>
                            <a:srgbClr val="000000"/>
                          </a:solidFill>
                          <a:latin typeface="Calibri"/>
                        </a:rPr>
                        <a:t>High</a:t>
                      </a:r>
                    </a:p>
                  </a:txBody>
                  <a:tcPr marL="4000" marR="4000" marT="4000" marB="0" anchor="b">
                    <a:lnL>
                      <a:noFill/>
                    </a:lnL>
                    <a:lnR>
                      <a:noFill/>
                    </a:lnR>
                    <a:lnT>
                      <a:noFill/>
                    </a:lnT>
                    <a:lnB>
                      <a:noFill/>
                    </a:lnB>
                  </a:tcPr>
                </a:tc>
                <a:tc>
                  <a:txBody>
                    <a:bodyPr/>
                    <a:lstStyle/>
                    <a:p>
                      <a:pPr algn="l" fontAlgn="b"/>
                      <a:r>
                        <a:rPr lang="en-US" sz="800" b="0" i="0" u="none" strike="noStrike" dirty="0">
                          <a:solidFill>
                            <a:srgbClr val="000000"/>
                          </a:solidFill>
                          <a:latin typeface="Calibri"/>
                        </a:rPr>
                        <a:t>FMVSS 213</a:t>
                      </a:r>
                    </a:p>
                  </a:txBody>
                  <a:tcPr marL="4000" marR="4000" marT="4000" marB="0" anchor="b">
                    <a:lnL>
                      <a:noFill/>
                    </a:lnL>
                    <a:lnR>
                      <a:noFill/>
                    </a:lnR>
                    <a:lnT>
                      <a:noFill/>
                    </a:lnT>
                    <a:lnB>
                      <a:noFill/>
                    </a:lnB>
                  </a:tcPr>
                </a:tc>
                <a:tc>
                  <a:txBody>
                    <a:bodyPr/>
                    <a:lstStyle/>
                    <a:p>
                      <a:pPr algn="l" fontAlgn="b"/>
                      <a:r>
                        <a:rPr lang="en-US" sz="800" b="0" i="0" u="none" strike="noStrike" dirty="0">
                          <a:solidFill>
                            <a:srgbClr val="000000"/>
                          </a:solidFill>
                          <a:latin typeface="Calibri"/>
                        </a:rPr>
                        <a:t>Difficult Storage</a:t>
                      </a:r>
                    </a:p>
                  </a:txBody>
                  <a:tcPr marL="4000" marR="4000" marT="400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2286000"/>
            <a:ext cx="8229600" cy="3048000"/>
          </a:xfrm>
        </p:spPr>
        <p:txBody>
          <a:bodyPr/>
          <a:lstStyle/>
          <a:p>
            <a:pPr eaLnBrk="1" hangingPunct="1"/>
            <a:r>
              <a:rPr lang="en-US" sz="5400" smtClean="0"/>
              <a:t>Pediatric Restraints</a:t>
            </a:r>
            <a:br>
              <a:rPr lang="en-US" sz="5400" smtClean="0"/>
            </a:br>
            <a:r>
              <a:rPr lang="en-US" sz="4000" smtClean="0"/>
              <a:t>A review of commercial available </a:t>
            </a:r>
            <a:br>
              <a:rPr lang="en-US" sz="4000" smtClean="0"/>
            </a:br>
            <a:r>
              <a:rPr lang="en-US" sz="4000" smtClean="0"/>
              <a:t>products for the transport</a:t>
            </a:r>
            <a:br>
              <a:rPr lang="en-US" sz="4000" smtClean="0"/>
            </a:br>
            <a:r>
              <a:rPr lang="en-US" sz="4000" smtClean="0"/>
              <a:t>of children by emergency ground ambulance.</a:t>
            </a:r>
            <a:br>
              <a:rPr lang="en-US" sz="4000" smtClean="0"/>
            </a:br>
            <a:r>
              <a:rPr lang="en-US" sz="4000" smtClean="0"/>
              <a:t>The </a:t>
            </a:r>
            <a:r>
              <a:rPr lang="en-US" sz="4000" i="1" smtClean="0"/>
              <a:t>END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219200"/>
            <a:ext cx="8229600" cy="1143000"/>
          </a:xfrm>
        </p:spPr>
        <p:txBody>
          <a:bodyPr/>
          <a:lstStyle/>
          <a:p>
            <a:r>
              <a:rPr lang="en-US" smtClean="0"/>
              <a:t>Standard Pediatric Sizing Definition</a:t>
            </a:r>
          </a:p>
        </p:txBody>
      </p:sp>
      <p:sp>
        <p:nvSpPr>
          <p:cNvPr id="16386" name="Content Placeholder 2"/>
          <p:cNvSpPr>
            <a:spLocks noGrp="1"/>
          </p:cNvSpPr>
          <p:nvPr>
            <p:ph idx="1"/>
          </p:nvPr>
        </p:nvSpPr>
        <p:spPr>
          <a:xfrm>
            <a:off x="1524000" y="2667000"/>
            <a:ext cx="6248400" cy="2773363"/>
          </a:xfrm>
        </p:spPr>
        <p:txBody>
          <a:bodyPr/>
          <a:lstStyle/>
          <a:p>
            <a:pPr>
              <a:buFont typeface="Arial" charset="0"/>
              <a:buNone/>
            </a:pPr>
            <a:r>
              <a:rPr lang="en-US" smtClean="0"/>
              <a:t>Infant	0 – 20 Pounds</a:t>
            </a:r>
          </a:p>
          <a:p>
            <a:pPr>
              <a:buFont typeface="Arial" charset="0"/>
              <a:buNone/>
            </a:pPr>
            <a:r>
              <a:rPr lang="en-US" smtClean="0"/>
              <a:t>Toddler	20 – 40 Pounds</a:t>
            </a:r>
          </a:p>
          <a:p>
            <a:pPr>
              <a:buFont typeface="Arial" charset="0"/>
              <a:buNone/>
            </a:pPr>
            <a:r>
              <a:rPr lang="en-US" smtClean="0"/>
              <a:t>Child		40 – 100 Pounds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Child Who is Uninjured/Not Ill</a:t>
            </a:r>
          </a:p>
        </p:txBody>
      </p:sp>
      <p:sp>
        <p:nvSpPr>
          <p:cNvPr id="17410" name="Content Placeholder 2"/>
          <p:cNvSpPr>
            <a:spLocks noGrp="1"/>
          </p:cNvSpPr>
          <p:nvPr>
            <p:ph idx="1"/>
          </p:nvPr>
        </p:nvSpPr>
        <p:spPr/>
        <p:txBody>
          <a:bodyPr/>
          <a:lstStyle/>
          <a:p>
            <a:r>
              <a:rPr lang="en-US" smtClean="0"/>
              <a:t>For safe restraint of the uninjured child there are a wide range of options available in the retail market of traditional child car seats</a:t>
            </a:r>
          </a:p>
          <a:p>
            <a:r>
              <a:rPr lang="en-US" smtClean="0"/>
              <a:t>Specialized solutions especially designed for EMS include integrated captain chair/child seat (EVS, Ltd. &amp; Serenity)or specialized rapid deployment seats (Ferno).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457200" y="609600"/>
            <a:ext cx="5715000" cy="762000"/>
          </a:xfrm>
        </p:spPr>
        <p:txBody>
          <a:bodyPr/>
          <a:lstStyle/>
          <a:p>
            <a:pPr algn="l" eaLnBrk="1" hangingPunct="1"/>
            <a:r>
              <a:rPr lang="en-US" smtClean="0"/>
              <a:t>Commercial Child Seats</a:t>
            </a:r>
          </a:p>
        </p:txBody>
      </p:sp>
      <p:sp>
        <p:nvSpPr>
          <p:cNvPr id="3" name="Subtitle 2"/>
          <p:cNvSpPr>
            <a:spLocks noGrp="1"/>
          </p:cNvSpPr>
          <p:nvPr>
            <p:ph type="subTitle" idx="1"/>
          </p:nvPr>
        </p:nvSpPr>
        <p:spPr>
          <a:xfrm>
            <a:off x="457200" y="1676400"/>
            <a:ext cx="6400800" cy="1752600"/>
          </a:xfrm>
        </p:spPr>
        <p:txBody>
          <a:bodyPr rtlCol="0">
            <a:normAutofit fontScale="92500" lnSpcReduction="10000"/>
          </a:bodyPr>
          <a:lstStyle/>
          <a:p>
            <a:pPr algn="l" eaLnBrk="1" fontAlgn="auto" hangingPunct="1">
              <a:spcAft>
                <a:spcPts val="0"/>
              </a:spcAft>
              <a:buFont typeface="Arial" pitchFamily="34" charset="0"/>
              <a:buNone/>
              <a:defRPr/>
            </a:pPr>
            <a:r>
              <a:rPr lang="en-US" sz="2600" dirty="0" smtClean="0">
                <a:solidFill>
                  <a:schemeClr val="tx1"/>
                </a:solidFill>
              </a:rPr>
              <a:t>Pros:</a:t>
            </a:r>
          </a:p>
          <a:p>
            <a:pPr algn="l" eaLnBrk="1" fontAlgn="auto" hangingPunct="1">
              <a:spcAft>
                <a:spcPts val="0"/>
              </a:spcAft>
              <a:buFont typeface="Arial" pitchFamily="34" charset="0"/>
              <a:buChar char="•"/>
              <a:defRPr/>
            </a:pPr>
            <a:r>
              <a:rPr lang="en-US" sz="2600" dirty="0" smtClean="0">
                <a:solidFill>
                  <a:schemeClr val="tx1"/>
                </a:solidFill>
              </a:rPr>
              <a:t> Inexpensive to acquire</a:t>
            </a:r>
          </a:p>
          <a:p>
            <a:pPr algn="l" eaLnBrk="1" fontAlgn="auto" hangingPunct="1">
              <a:spcAft>
                <a:spcPts val="0"/>
              </a:spcAft>
              <a:buFont typeface="Arial" pitchFamily="34" charset="0"/>
              <a:buChar char="•"/>
              <a:defRPr/>
            </a:pPr>
            <a:r>
              <a:rPr lang="en-US" sz="2600" dirty="0" smtClean="0">
                <a:solidFill>
                  <a:schemeClr val="tx1"/>
                </a:solidFill>
              </a:rPr>
              <a:t> Good for 4-40 lbs children</a:t>
            </a:r>
          </a:p>
          <a:p>
            <a:pPr algn="l" eaLnBrk="1" fontAlgn="auto" hangingPunct="1">
              <a:spcAft>
                <a:spcPts val="0"/>
              </a:spcAft>
              <a:buFont typeface="Arial" pitchFamily="34" charset="0"/>
              <a:buChar char="•"/>
              <a:defRPr/>
            </a:pPr>
            <a:r>
              <a:rPr lang="en-US" sz="2600" dirty="0" smtClean="0">
                <a:solidFill>
                  <a:schemeClr val="tx1"/>
                </a:solidFill>
              </a:rPr>
              <a:t> Meets FMVSS 213</a:t>
            </a:r>
          </a:p>
          <a:p>
            <a:pPr algn="l" eaLnBrk="1" fontAlgn="auto" hangingPunct="1">
              <a:spcAft>
                <a:spcPts val="0"/>
              </a:spcAft>
              <a:buFont typeface="Arial" pitchFamily="34" charset="0"/>
              <a:buChar char="•"/>
              <a:defRPr/>
            </a:pPr>
            <a:endParaRPr lang="en-US" dirty="0" smtClean="0">
              <a:solidFill>
                <a:schemeClr val="tx1">
                  <a:lumMod val="65000"/>
                  <a:lumOff val="35000"/>
                </a:schemeClr>
              </a:solidFill>
            </a:endParaRPr>
          </a:p>
        </p:txBody>
      </p:sp>
      <p:sp>
        <p:nvSpPr>
          <p:cNvPr id="4" name="Subtitle 2"/>
          <p:cNvSpPr txBox="1">
            <a:spLocks/>
          </p:cNvSpPr>
          <p:nvPr/>
        </p:nvSpPr>
        <p:spPr>
          <a:xfrm>
            <a:off x="381000" y="3733800"/>
            <a:ext cx="6400800" cy="1905000"/>
          </a:xfrm>
          <a:prstGeom prst="rect">
            <a:avLst/>
          </a:prstGeom>
        </p:spPr>
        <p:txBody>
          <a:bodyPr>
            <a:normAutofit fontScale="85000" lnSpcReduction="20000"/>
          </a:bodyPr>
          <a:lstStyle/>
          <a:p>
            <a:pPr fontAlgn="auto">
              <a:spcBef>
                <a:spcPct val="20000"/>
              </a:spcBef>
              <a:spcAft>
                <a:spcPts val="0"/>
              </a:spcAft>
              <a:buFont typeface="Arial" pitchFamily="34" charset="0"/>
              <a:buNone/>
              <a:defRPr/>
            </a:pPr>
            <a:r>
              <a:rPr lang="en-US" sz="2800" dirty="0">
                <a:latin typeface="+mn-lt"/>
              </a:rPr>
              <a:t>Cons:</a:t>
            </a:r>
          </a:p>
          <a:p>
            <a:pPr fontAlgn="auto">
              <a:spcBef>
                <a:spcPct val="20000"/>
              </a:spcBef>
              <a:spcAft>
                <a:spcPts val="0"/>
              </a:spcAft>
              <a:buFont typeface="Arial" pitchFamily="34" charset="0"/>
              <a:buChar char="•"/>
              <a:defRPr/>
            </a:pPr>
            <a:r>
              <a:rPr lang="en-US" sz="2800" dirty="0">
                <a:latin typeface="+mn-lt"/>
              </a:rPr>
              <a:t> Difficult to store on ambulance</a:t>
            </a:r>
          </a:p>
          <a:p>
            <a:pPr fontAlgn="auto">
              <a:spcBef>
                <a:spcPct val="20000"/>
              </a:spcBef>
              <a:spcAft>
                <a:spcPts val="0"/>
              </a:spcAft>
              <a:buFont typeface="Arial" pitchFamily="34" charset="0"/>
              <a:buChar char="•"/>
              <a:defRPr/>
            </a:pPr>
            <a:r>
              <a:rPr lang="en-US" sz="2800" dirty="0">
                <a:latin typeface="+mn-lt"/>
              </a:rPr>
              <a:t> Not intended by manufacturer for use on cot</a:t>
            </a:r>
          </a:p>
          <a:p>
            <a:pPr fontAlgn="auto">
              <a:spcBef>
                <a:spcPct val="20000"/>
              </a:spcBef>
              <a:spcAft>
                <a:spcPts val="0"/>
              </a:spcAft>
              <a:buFont typeface="Arial" pitchFamily="34" charset="0"/>
              <a:buChar char="•"/>
              <a:defRPr/>
            </a:pPr>
            <a:r>
              <a:rPr lang="en-US" sz="2800" dirty="0">
                <a:latin typeface="+mn-lt"/>
              </a:rPr>
              <a:t> Difficult to clean</a:t>
            </a:r>
          </a:p>
          <a:p>
            <a:pPr fontAlgn="auto">
              <a:spcBef>
                <a:spcPct val="20000"/>
              </a:spcBef>
              <a:spcAft>
                <a:spcPts val="0"/>
              </a:spcAft>
              <a:buFont typeface="Arial" pitchFamily="34" charset="0"/>
              <a:buChar char="•"/>
              <a:defRPr/>
            </a:pPr>
            <a:r>
              <a:rPr lang="en-US" sz="2800" dirty="0">
                <a:latin typeface="+mn-lt"/>
              </a:rPr>
              <a:t> Is not easily adjustable to child size</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pic>
        <p:nvPicPr>
          <p:cNvPr id="18436" name="Picture 6" descr="Picture 3.png"/>
          <p:cNvPicPr>
            <a:picLocks noChangeAspect="1"/>
          </p:cNvPicPr>
          <p:nvPr/>
        </p:nvPicPr>
        <p:blipFill>
          <a:blip r:embed="rId2"/>
          <a:srcRect/>
          <a:stretch>
            <a:fillRect/>
          </a:stretch>
        </p:blipFill>
        <p:spPr bwMode="auto">
          <a:xfrm>
            <a:off x="4732338" y="1295400"/>
            <a:ext cx="4411662"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457200" y="620713"/>
            <a:ext cx="2209800" cy="3238500"/>
          </a:xfrm>
          <a:prstGeom prst="rect">
            <a:avLst/>
          </a:prstGeom>
          <a:noFill/>
          <a:ln w="9525">
            <a:noFill/>
            <a:miter lim="800000"/>
            <a:headEnd/>
            <a:tailEnd/>
          </a:ln>
        </p:spPr>
      </p:pic>
      <p:pic>
        <p:nvPicPr>
          <p:cNvPr id="19458" name="Picture 3"/>
          <p:cNvPicPr>
            <a:picLocks noChangeAspect="1" noChangeArrowheads="1"/>
          </p:cNvPicPr>
          <p:nvPr/>
        </p:nvPicPr>
        <p:blipFill>
          <a:blip r:embed="rId3"/>
          <a:srcRect/>
          <a:stretch>
            <a:fillRect/>
          </a:stretch>
        </p:blipFill>
        <p:spPr bwMode="auto">
          <a:xfrm>
            <a:off x="381000" y="3886200"/>
            <a:ext cx="2749550" cy="2819400"/>
          </a:xfrm>
          <a:prstGeom prst="rect">
            <a:avLst/>
          </a:prstGeom>
          <a:noFill/>
          <a:ln w="9525">
            <a:noFill/>
            <a:miter lim="800000"/>
            <a:headEnd/>
            <a:tailEnd/>
          </a:ln>
        </p:spPr>
      </p:pic>
      <p:sp>
        <p:nvSpPr>
          <p:cNvPr id="19459" name="TextBox 3"/>
          <p:cNvSpPr txBox="1">
            <a:spLocks noChangeArrowheads="1"/>
          </p:cNvSpPr>
          <p:nvPr/>
        </p:nvSpPr>
        <p:spPr bwMode="auto">
          <a:xfrm>
            <a:off x="685800" y="0"/>
            <a:ext cx="4191000" cy="646113"/>
          </a:xfrm>
          <a:prstGeom prst="rect">
            <a:avLst/>
          </a:prstGeom>
          <a:noFill/>
          <a:ln w="9525">
            <a:noFill/>
            <a:miter lim="800000"/>
            <a:headEnd/>
            <a:tailEnd/>
          </a:ln>
        </p:spPr>
        <p:txBody>
          <a:bodyPr>
            <a:spAutoFit/>
          </a:bodyPr>
          <a:lstStyle/>
          <a:p>
            <a:r>
              <a:rPr lang="en-US" sz="3600"/>
              <a:t>EVS, Ltd. </a:t>
            </a:r>
          </a:p>
        </p:txBody>
      </p:sp>
      <p:sp>
        <p:nvSpPr>
          <p:cNvPr id="6" name="TextBox 5"/>
          <p:cNvSpPr txBox="1"/>
          <p:nvPr/>
        </p:nvSpPr>
        <p:spPr>
          <a:xfrm>
            <a:off x="3962400" y="685800"/>
            <a:ext cx="5181600" cy="3416300"/>
          </a:xfrm>
          <a:prstGeom prst="rect">
            <a:avLst/>
          </a:prstGeom>
          <a:noFill/>
        </p:spPr>
        <p:txBody>
          <a:bodyPr>
            <a:spAutoFit/>
          </a:bodyPr>
          <a:lstStyle/>
          <a:p>
            <a:pPr>
              <a:defRPr/>
            </a:pPr>
            <a:r>
              <a:rPr lang="en-US" sz="2400" dirty="0">
                <a:latin typeface="+mn-lt"/>
              </a:rPr>
              <a:t>Pros: </a:t>
            </a:r>
          </a:p>
          <a:p>
            <a:pPr>
              <a:buFont typeface="Arial" pitchFamily="34" charset="0"/>
              <a:buChar char="•"/>
              <a:defRPr/>
            </a:pPr>
            <a:r>
              <a:rPr lang="en-US" sz="2400" dirty="0">
                <a:latin typeface="+mn-lt"/>
              </a:rPr>
              <a:t>  Integrated into the seat</a:t>
            </a:r>
          </a:p>
          <a:p>
            <a:pPr>
              <a:buFont typeface="Arial" pitchFamily="34" charset="0"/>
              <a:buChar char="•"/>
              <a:defRPr/>
            </a:pPr>
            <a:r>
              <a:rPr lang="en-US" sz="2400" dirty="0">
                <a:latin typeface="+mn-lt"/>
              </a:rPr>
              <a:t>  Self stowing</a:t>
            </a:r>
          </a:p>
          <a:p>
            <a:pPr>
              <a:buFont typeface="Arial" pitchFamily="34" charset="0"/>
              <a:buChar char="•"/>
              <a:defRPr/>
            </a:pPr>
            <a:r>
              <a:rPr lang="en-US" sz="2400" dirty="0">
                <a:latin typeface="+mn-lt"/>
              </a:rPr>
              <a:t>  Meets applicable FMVSS standards</a:t>
            </a:r>
          </a:p>
          <a:p>
            <a:pPr>
              <a:buFont typeface="Arial" pitchFamily="34" charset="0"/>
              <a:buChar char="•"/>
              <a:defRPr/>
            </a:pPr>
            <a:endParaRPr lang="en-US" sz="2400" dirty="0">
              <a:latin typeface="+mn-lt"/>
            </a:endParaRPr>
          </a:p>
          <a:p>
            <a:pPr>
              <a:defRPr/>
            </a:pPr>
            <a:r>
              <a:rPr lang="en-US" sz="2400" dirty="0">
                <a:latin typeface="+mn-lt"/>
              </a:rPr>
              <a:t>Cons:</a:t>
            </a:r>
          </a:p>
          <a:p>
            <a:pPr>
              <a:buFont typeface="Arial" pitchFamily="34" charset="0"/>
              <a:buChar char="•"/>
              <a:defRPr/>
            </a:pPr>
            <a:r>
              <a:rPr lang="en-US" sz="2400" dirty="0">
                <a:latin typeface="+mn-lt"/>
              </a:rPr>
              <a:t>  Not infant compatible</a:t>
            </a:r>
          </a:p>
          <a:p>
            <a:pPr>
              <a:buFont typeface="Arial" pitchFamily="34" charset="0"/>
              <a:buChar char="•"/>
              <a:defRPr/>
            </a:pPr>
            <a:r>
              <a:rPr lang="en-US" sz="2400" dirty="0">
                <a:latin typeface="+mn-lt"/>
              </a:rPr>
              <a:t>  Only for new ambulance construction</a:t>
            </a:r>
          </a:p>
          <a:p>
            <a:pPr>
              <a:defRPr/>
            </a:pPr>
            <a:endParaRPr lang="en-US" sz="2400" dirty="0">
              <a:latin typeface="+mn-lt"/>
            </a:endParaRPr>
          </a:p>
        </p:txBody>
      </p:sp>
      <p:pic>
        <p:nvPicPr>
          <p:cNvPr id="19461" name="Picture 5"/>
          <p:cNvPicPr>
            <a:picLocks noChangeAspect="1" noChangeArrowheads="1"/>
          </p:cNvPicPr>
          <p:nvPr/>
        </p:nvPicPr>
        <p:blipFill>
          <a:blip r:embed="rId4"/>
          <a:srcRect b="35310"/>
          <a:stretch>
            <a:fillRect/>
          </a:stretch>
        </p:blipFill>
        <p:spPr bwMode="auto">
          <a:xfrm>
            <a:off x="5486400" y="4267200"/>
            <a:ext cx="1600200" cy="2286000"/>
          </a:xfrm>
          <a:prstGeom prst="rect">
            <a:avLst/>
          </a:prstGeom>
          <a:noFill/>
          <a:ln w="9525">
            <a:noFill/>
            <a:miter lim="800000"/>
            <a:headEnd/>
            <a:tailEnd/>
          </a:ln>
        </p:spPr>
      </p:pic>
      <p:pic>
        <p:nvPicPr>
          <p:cNvPr id="19462" name="Picture 3"/>
          <p:cNvPicPr>
            <a:picLocks noChangeAspect="1" noChangeArrowheads="1"/>
          </p:cNvPicPr>
          <p:nvPr/>
        </p:nvPicPr>
        <p:blipFill>
          <a:blip r:embed="rId5"/>
          <a:srcRect b="37466"/>
          <a:stretch>
            <a:fillRect/>
          </a:stretch>
        </p:blipFill>
        <p:spPr bwMode="auto">
          <a:xfrm>
            <a:off x="3581400" y="4191000"/>
            <a:ext cx="124777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228600" y="228600"/>
            <a:ext cx="4648200" cy="781050"/>
          </a:xfrm>
          <a:prstGeom prst="rect">
            <a:avLst/>
          </a:prstGeom>
          <a:noFill/>
          <a:ln w="9525">
            <a:noFill/>
            <a:miter lim="800000"/>
            <a:headEnd/>
            <a:tailEnd/>
          </a:ln>
        </p:spPr>
      </p:pic>
      <p:pic>
        <p:nvPicPr>
          <p:cNvPr id="20482" name="Picture 5"/>
          <p:cNvPicPr>
            <a:picLocks noChangeAspect="1" noChangeArrowheads="1"/>
          </p:cNvPicPr>
          <p:nvPr/>
        </p:nvPicPr>
        <p:blipFill>
          <a:blip r:embed="rId3"/>
          <a:srcRect/>
          <a:stretch>
            <a:fillRect/>
          </a:stretch>
        </p:blipFill>
        <p:spPr bwMode="auto">
          <a:xfrm>
            <a:off x="3200400" y="4800600"/>
            <a:ext cx="1319213" cy="1905000"/>
          </a:xfrm>
          <a:prstGeom prst="rect">
            <a:avLst/>
          </a:prstGeom>
          <a:noFill/>
          <a:ln w="9525">
            <a:noFill/>
            <a:miter lim="800000"/>
            <a:headEnd/>
            <a:tailEnd/>
          </a:ln>
        </p:spPr>
      </p:pic>
      <p:pic>
        <p:nvPicPr>
          <p:cNvPr id="20483" name="Picture 4"/>
          <p:cNvPicPr>
            <a:picLocks noChangeAspect="1" noChangeArrowheads="1"/>
          </p:cNvPicPr>
          <p:nvPr/>
        </p:nvPicPr>
        <p:blipFill>
          <a:blip r:embed="rId4"/>
          <a:srcRect/>
          <a:stretch>
            <a:fillRect/>
          </a:stretch>
        </p:blipFill>
        <p:spPr bwMode="auto">
          <a:xfrm>
            <a:off x="304800" y="1143000"/>
            <a:ext cx="3810000" cy="1182688"/>
          </a:xfrm>
          <a:prstGeom prst="rect">
            <a:avLst/>
          </a:prstGeom>
          <a:noFill/>
          <a:ln w="9525">
            <a:noFill/>
            <a:miter lim="800000"/>
            <a:headEnd/>
            <a:tailEnd/>
          </a:ln>
        </p:spPr>
      </p:pic>
      <p:pic>
        <p:nvPicPr>
          <p:cNvPr id="20484" name="Picture 6"/>
          <p:cNvPicPr>
            <a:picLocks noChangeAspect="1" noChangeArrowheads="1"/>
          </p:cNvPicPr>
          <p:nvPr/>
        </p:nvPicPr>
        <p:blipFill>
          <a:blip r:embed="rId5"/>
          <a:srcRect/>
          <a:stretch>
            <a:fillRect/>
          </a:stretch>
        </p:blipFill>
        <p:spPr bwMode="auto">
          <a:xfrm>
            <a:off x="304800" y="2514600"/>
            <a:ext cx="3810000" cy="984250"/>
          </a:xfrm>
          <a:prstGeom prst="rect">
            <a:avLst/>
          </a:prstGeom>
          <a:noFill/>
          <a:ln w="9525">
            <a:noFill/>
            <a:miter lim="800000"/>
            <a:headEnd/>
            <a:tailEnd/>
          </a:ln>
        </p:spPr>
      </p:pic>
      <p:pic>
        <p:nvPicPr>
          <p:cNvPr id="20485" name="Picture 7"/>
          <p:cNvPicPr>
            <a:picLocks noChangeAspect="1" noChangeArrowheads="1"/>
          </p:cNvPicPr>
          <p:nvPr/>
        </p:nvPicPr>
        <p:blipFill>
          <a:blip r:embed="rId6"/>
          <a:srcRect/>
          <a:stretch>
            <a:fillRect/>
          </a:stretch>
        </p:blipFill>
        <p:spPr bwMode="auto">
          <a:xfrm>
            <a:off x="1828800" y="4800600"/>
            <a:ext cx="1331913" cy="1914525"/>
          </a:xfrm>
          <a:prstGeom prst="rect">
            <a:avLst/>
          </a:prstGeom>
          <a:noFill/>
          <a:ln w="9525">
            <a:noFill/>
            <a:miter lim="800000"/>
            <a:headEnd/>
            <a:tailEnd/>
          </a:ln>
        </p:spPr>
      </p:pic>
      <p:pic>
        <p:nvPicPr>
          <p:cNvPr id="20486" name="Picture 3"/>
          <p:cNvPicPr>
            <a:picLocks noChangeAspect="1" noChangeArrowheads="1"/>
          </p:cNvPicPr>
          <p:nvPr/>
        </p:nvPicPr>
        <p:blipFill>
          <a:blip r:embed="rId7"/>
          <a:srcRect/>
          <a:stretch>
            <a:fillRect/>
          </a:stretch>
        </p:blipFill>
        <p:spPr bwMode="auto">
          <a:xfrm>
            <a:off x="457200" y="4800600"/>
            <a:ext cx="1301750" cy="1905000"/>
          </a:xfrm>
          <a:prstGeom prst="rect">
            <a:avLst/>
          </a:prstGeom>
          <a:noFill/>
          <a:ln w="9525">
            <a:noFill/>
            <a:miter lim="800000"/>
            <a:headEnd/>
            <a:tailEnd/>
          </a:ln>
        </p:spPr>
      </p:pic>
      <p:pic>
        <p:nvPicPr>
          <p:cNvPr id="20487" name="Picture 2"/>
          <p:cNvPicPr>
            <a:picLocks noChangeAspect="1" noChangeArrowheads="1"/>
          </p:cNvPicPr>
          <p:nvPr/>
        </p:nvPicPr>
        <p:blipFill>
          <a:blip r:embed="rId8"/>
          <a:srcRect/>
          <a:stretch>
            <a:fillRect/>
          </a:stretch>
        </p:blipFill>
        <p:spPr bwMode="auto">
          <a:xfrm>
            <a:off x="304800" y="3581400"/>
            <a:ext cx="4038600" cy="1114425"/>
          </a:xfrm>
          <a:prstGeom prst="rect">
            <a:avLst/>
          </a:prstGeom>
          <a:noFill/>
          <a:ln w="9525">
            <a:noFill/>
            <a:miter lim="800000"/>
            <a:headEnd/>
            <a:tailEnd/>
          </a:ln>
        </p:spPr>
      </p:pic>
      <p:sp>
        <p:nvSpPr>
          <p:cNvPr id="10" name="TextBox 9"/>
          <p:cNvSpPr txBox="1"/>
          <p:nvPr/>
        </p:nvSpPr>
        <p:spPr>
          <a:xfrm>
            <a:off x="4572000" y="1143000"/>
            <a:ext cx="4572000" cy="4154488"/>
          </a:xfrm>
          <a:prstGeom prst="rect">
            <a:avLst/>
          </a:prstGeom>
          <a:noFill/>
        </p:spPr>
        <p:txBody>
          <a:bodyPr>
            <a:spAutoFit/>
          </a:bodyPr>
          <a:lstStyle/>
          <a:p>
            <a:pPr>
              <a:defRPr/>
            </a:pPr>
            <a:r>
              <a:rPr lang="en-US" sz="2400" dirty="0">
                <a:latin typeface="+mn-lt"/>
              </a:rPr>
              <a:t>Pros: </a:t>
            </a:r>
          </a:p>
          <a:p>
            <a:pPr>
              <a:buFont typeface="Arial" pitchFamily="34" charset="0"/>
              <a:buChar char="•"/>
              <a:defRPr/>
            </a:pPr>
            <a:r>
              <a:rPr lang="en-US" sz="2400" dirty="0">
                <a:latin typeface="+mn-lt"/>
              </a:rPr>
              <a:t>  Integrated into the seat</a:t>
            </a:r>
          </a:p>
          <a:p>
            <a:pPr>
              <a:buFont typeface="Arial" pitchFamily="34" charset="0"/>
              <a:buChar char="•"/>
              <a:defRPr/>
            </a:pPr>
            <a:r>
              <a:rPr lang="en-US" sz="2400" dirty="0">
                <a:latin typeface="+mn-lt"/>
              </a:rPr>
              <a:t>  Easy to store</a:t>
            </a:r>
          </a:p>
          <a:p>
            <a:pPr>
              <a:buFont typeface="Arial" pitchFamily="34" charset="0"/>
              <a:buChar char="•"/>
              <a:defRPr/>
            </a:pPr>
            <a:r>
              <a:rPr lang="en-US" sz="2400" dirty="0">
                <a:latin typeface="+mn-lt"/>
              </a:rPr>
              <a:t>  Meets all applicable FMVSS standards</a:t>
            </a:r>
          </a:p>
          <a:p>
            <a:pPr>
              <a:buFont typeface="Arial" pitchFamily="34" charset="0"/>
              <a:buChar char="•"/>
              <a:defRPr/>
            </a:pPr>
            <a:endParaRPr lang="en-US" sz="2400" dirty="0">
              <a:latin typeface="+mn-lt"/>
            </a:endParaRPr>
          </a:p>
          <a:p>
            <a:pPr>
              <a:defRPr/>
            </a:pPr>
            <a:r>
              <a:rPr lang="en-US" sz="2400" dirty="0">
                <a:latin typeface="+mn-lt"/>
              </a:rPr>
              <a:t>Cons:</a:t>
            </a:r>
          </a:p>
          <a:p>
            <a:pPr>
              <a:buFont typeface="Arial" pitchFamily="34" charset="0"/>
              <a:buChar char="•"/>
              <a:defRPr/>
            </a:pPr>
            <a:r>
              <a:rPr lang="en-US" sz="2400" dirty="0">
                <a:latin typeface="+mn-lt"/>
              </a:rPr>
              <a:t>  Expensive</a:t>
            </a:r>
          </a:p>
          <a:p>
            <a:pPr>
              <a:buFont typeface="Arial" pitchFamily="34" charset="0"/>
              <a:buChar char="•"/>
              <a:defRPr/>
            </a:pPr>
            <a:r>
              <a:rPr lang="en-US" sz="2400" dirty="0">
                <a:latin typeface="+mn-lt"/>
              </a:rPr>
              <a:t>  Only for new ambulance construction</a:t>
            </a:r>
          </a:p>
          <a:p>
            <a:pPr>
              <a:buFont typeface="Arial" pitchFamily="34" charset="0"/>
              <a:buChar char="•"/>
              <a:defRPr/>
            </a:pPr>
            <a:r>
              <a:rPr lang="en-US" sz="2400" dirty="0">
                <a:latin typeface="+mn-lt"/>
              </a:rPr>
              <a:t>  Difficult to clean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S:\Joes\Pediatric Restraints\PediPal_TransferSeat.jpg"/>
          <p:cNvPicPr>
            <a:picLocks noChangeAspect="1" noChangeArrowheads="1"/>
          </p:cNvPicPr>
          <p:nvPr/>
        </p:nvPicPr>
        <p:blipFill>
          <a:blip r:embed="rId2"/>
          <a:srcRect/>
          <a:stretch>
            <a:fillRect/>
          </a:stretch>
        </p:blipFill>
        <p:spPr bwMode="auto">
          <a:xfrm>
            <a:off x="5334000" y="304800"/>
            <a:ext cx="1949450" cy="2819400"/>
          </a:xfrm>
          <a:prstGeom prst="rect">
            <a:avLst/>
          </a:prstGeom>
          <a:solidFill>
            <a:schemeClr val="accent2"/>
          </a:solidFill>
          <a:ln w="9525">
            <a:noFill/>
            <a:miter lim="800000"/>
            <a:headEnd/>
            <a:tailEnd/>
          </a:ln>
        </p:spPr>
      </p:pic>
      <p:pic>
        <p:nvPicPr>
          <p:cNvPr id="21506" name="Picture 4" descr="FernoLogo-NoTagline - white background.jpg"/>
          <p:cNvPicPr>
            <a:picLocks noChangeAspect="1"/>
          </p:cNvPicPr>
          <p:nvPr/>
        </p:nvPicPr>
        <p:blipFill>
          <a:blip r:embed="rId3"/>
          <a:srcRect/>
          <a:stretch>
            <a:fillRect/>
          </a:stretch>
        </p:blipFill>
        <p:spPr bwMode="auto">
          <a:xfrm>
            <a:off x="685800" y="762000"/>
            <a:ext cx="1903413" cy="566738"/>
          </a:xfrm>
          <a:prstGeom prst="rect">
            <a:avLst/>
          </a:prstGeom>
          <a:noFill/>
          <a:ln w="9525">
            <a:noFill/>
            <a:miter lim="800000"/>
            <a:headEnd/>
            <a:tailEnd/>
          </a:ln>
        </p:spPr>
      </p:pic>
      <p:pic>
        <p:nvPicPr>
          <p:cNvPr id="21507" name="Picture 4" descr="S:\Joes\Pediatric Restraints\PediPal_usage.jpg"/>
          <p:cNvPicPr>
            <a:picLocks noChangeAspect="1" noChangeArrowheads="1"/>
          </p:cNvPicPr>
          <p:nvPr/>
        </p:nvPicPr>
        <p:blipFill>
          <a:blip r:embed="rId4"/>
          <a:srcRect/>
          <a:stretch>
            <a:fillRect/>
          </a:stretch>
        </p:blipFill>
        <p:spPr bwMode="auto">
          <a:xfrm>
            <a:off x="990600" y="5029200"/>
            <a:ext cx="1524000" cy="1524000"/>
          </a:xfrm>
          <a:prstGeom prst="rect">
            <a:avLst/>
          </a:prstGeom>
          <a:noFill/>
          <a:ln w="9525">
            <a:noFill/>
            <a:miter lim="800000"/>
            <a:headEnd/>
            <a:tailEnd/>
          </a:ln>
        </p:spPr>
      </p:pic>
      <p:pic>
        <p:nvPicPr>
          <p:cNvPr id="21508" name="Picture 6" descr="DSCN0315.JPG"/>
          <p:cNvPicPr>
            <a:picLocks noChangeAspect="1"/>
          </p:cNvPicPr>
          <p:nvPr/>
        </p:nvPicPr>
        <p:blipFill>
          <a:blip r:embed="rId5"/>
          <a:srcRect/>
          <a:stretch>
            <a:fillRect/>
          </a:stretch>
        </p:blipFill>
        <p:spPr bwMode="auto">
          <a:xfrm>
            <a:off x="6858000" y="3657600"/>
            <a:ext cx="2057400" cy="2743200"/>
          </a:xfrm>
          <a:prstGeom prst="rect">
            <a:avLst/>
          </a:prstGeom>
          <a:noFill/>
          <a:ln w="9525">
            <a:noFill/>
            <a:miter lim="800000"/>
            <a:headEnd/>
            <a:tailEnd/>
          </a:ln>
        </p:spPr>
      </p:pic>
      <p:pic>
        <p:nvPicPr>
          <p:cNvPr id="21509" name="Picture 7" descr="DSCN0323.JPG"/>
          <p:cNvPicPr>
            <a:picLocks noChangeAspect="1"/>
          </p:cNvPicPr>
          <p:nvPr/>
        </p:nvPicPr>
        <p:blipFill>
          <a:blip r:embed="rId6"/>
          <a:srcRect/>
          <a:stretch>
            <a:fillRect/>
          </a:stretch>
        </p:blipFill>
        <p:spPr bwMode="auto">
          <a:xfrm>
            <a:off x="7315200" y="685800"/>
            <a:ext cx="1676400" cy="2235200"/>
          </a:xfrm>
          <a:prstGeom prst="rect">
            <a:avLst/>
          </a:prstGeom>
          <a:noFill/>
          <a:ln w="9525">
            <a:noFill/>
            <a:miter lim="800000"/>
            <a:headEnd/>
            <a:tailEnd/>
          </a:ln>
        </p:spPr>
      </p:pic>
      <p:pic>
        <p:nvPicPr>
          <p:cNvPr id="21510" name="Picture 8" descr="DSCN0325.JPG"/>
          <p:cNvPicPr>
            <a:picLocks noChangeAspect="1"/>
          </p:cNvPicPr>
          <p:nvPr/>
        </p:nvPicPr>
        <p:blipFill>
          <a:blip r:embed="rId7"/>
          <a:srcRect/>
          <a:stretch>
            <a:fillRect/>
          </a:stretch>
        </p:blipFill>
        <p:spPr bwMode="auto">
          <a:xfrm>
            <a:off x="4343400" y="3733800"/>
            <a:ext cx="2057400" cy="2743200"/>
          </a:xfrm>
          <a:prstGeom prst="rect">
            <a:avLst/>
          </a:prstGeom>
          <a:noFill/>
          <a:ln w="9525">
            <a:noFill/>
            <a:miter lim="800000"/>
            <a:headEnd/>
            <a:tailEnd/>
          </a:ln>
        </p:spPr>
      </p:pic>
      <p:sp>
        <p:nvSpPr>
          <p:cNvPr id="10" name="TextBox 9"/>
          <p:cNvSpPr txBox="1"/>
          <p:nvPr/>
        </p:nvSpPr>
        <p:spPr>
          <a:xfrm>
            <a:off x="457200" y="1371600"/>
            <a:ext cx="5257800" cy="2586038"/>
          </a:xfrm>
          <a:prstGeom prst="rect">
            <a:avLst/>
          </a:prstGeom>
          <a:noFill/>
        </p:spPr>
        <p:txBody>
          <a:bodyPr>
            <a:spAutoFit/>
          </a:bodyPr>
          <a:lstStyle/>
          <a:p>
            <a:pPr>
              <a:defRPr/>
            </a:pPr>
            <a:r>
              <a:rPr lang="en-US" sz="2400" dirty="0">
                <a:latin typeface="+mn-lt"/>
              </a:rPr>
              <a:t>Pros:</a:t>
            </a:r>
          </a:p>
          <a:p>
            <a:pPr>
              <a:buFont typeface="Arial" pitchFamily="34" charset="0"/>
              <a:buChar char="•"/>
              <a:defRPr/>
            </a:pPr>
            <a:r>
              <a:rPr lang="en-US" sz="2400" dirty="0">
                <a:latin typeface="+mn-lt"/>
              </a:rPr>
              <a:t>  Stores flat in ambulance compartment</a:t>
            </a:r>
          </a:p>
          <a:p>
            <a:pPr>
              <a:buFont typeface="Arial" pitchFamily="34" charset="0"/>
              <a:buChar char="•"/>
              <a:defRPr/>
            </a:pPr>
            <a:r>
              <a:rPr lang="en-US" sz="2400" dirty="0">
                <a:latin typeface="+mn-lt"/>
              </a:rPr>
              <a:t>  Easy to adjust for all size children</a:t>
            </a:r>
          </a:p>
          <a:p>
            <a:pPr>
              <a:buFont typeface="Arial" pitchFamily="34" charset="0"/>
              <a:buChar char="•"/>
              <a:defRPr/>
            </a:pPr>
            <a:r>
              <a:rPr lang="en-US" sz="2400" dirty="0">
                <a:latin typeface="+mn-lt"/>
              </a:rPr>
              <a:t>  Easy to clean</a:t>
            </a:r>
          </a:p>
          <a:p>
            <a:pPr>
              <a:buFont typeface="Arial" pitchFamily="34" charset="0"/>
              <a:buChar char="•"/>
              <a:defRPr/>
            </a:pPr>
            <a:r>
              <a:rPr lang="en-US" sz="2400" dirty="0">
                <a:latin typeface="+mn-lt"/>
              </a:rPr>
              <a:t>  Meets all applicable FMVSS standards</a:t>
            </a:r>
          </a:p>
          <a:p>
            <a:pPr>
              <a:buFont typeface="Arial" pitchFamily="34" charset="0"/>
              <a:buChar char="•"/>
              <a:defRPr/>
            </a:pPr>
            <a:r>
              <a:rPr lang="en-US" sz="2400" dirty="0">
                <a:latin typeface="+mn-lt"/>
              </a:rPr>
              <a:t>  Use in standard seats and on  cot</a:t>
            </a:r>
          </a:p>
          <a:p>
            <a:pPr>
              <a:buFont typeface="Arial" pitchFamily="34" charset="0"/>
              <a:buChar char="•"/>
              <a:defRPr/>
            </a:pPr>
            <a:endParaRPr lang="en-US" dirty="0"/>
          </a:p>
        </p:txBody>
      </p:sp>
      <p:sp>
        <p:nvSpPr>
          <p:cNvPr id="11" name="TextBox 10"/>
          <p:cNvSpPr txBox="1"/>
          <p:nvPr/>
        </p:nvSpPr>
        <p:spPr>
          <a:xfrm>
            <a:off x="457200" y="3810000"/>
            <a:ext cx="3886200" cy="1200150"/>
          </a:xfrm>
          <a:prstGeom prst="rect">
            <a:avLst/>
          </a:prstGeom>
          <a:noFill/>
        </p:spPr>
        <p:txBody>
          <a:bodyPr>
            <a:spAutoFit/>
          </a:bodyPr>
          <a:lstStyle/>
          <a:p>
            <a:pPr>
              <a:defRPr/>
            </a:pPr>
            <a:r>
              <a:rPr lang="en-US" sz="2400" dirty="0">
                <a:latin typeface="+mn-lt"/>
              </a:rPr>
              <a:t>Cons:</a:t>
            </a:r>
          </a:p>
          <a:p>
            <a:pPr>
              <a:buFont typeface="Arial" pitchFamily="34" charset="0"/>
              <a:buChar char="•"/>
              <a:defRPr/>
            </a:pPr>
            <a:r>
              <a:rPr lang="en-US" sz="2400" dirty="0">
                <a:latin typeface="+mn-lt"/>
              </a:rPr>
              <a:t>  Price</a:t>
            </a:r>
          </a:p>
          <a:p>
            <a:pPr>
              <a:buFont typeface="Arial" pitchFamily="34" charset="0"/>
              <a:buChar char="•"/>
              <a:defRPr/>
            </a:pPr>
            <a:r>
              <a:rPr lang="en-US" sz="2400" dirty="0">
                <a:latin typeface="+mn-lt"/>
              </a:rPr>
              <a:t>  Does not immobilize</a:t>
            </a:r>
          </a:p>
        </p:txBody>
      </p:sp>
      <p:sp>
        <p:nvSpPr>
          <p:cNvPr id="12" name="TextBox 11"/>
          <p:cNvSpPr txBox="1"/>
          <p:nvPr/>
        </p:nvSpPr>
        <p:spPr>
          <a:xfrm>
            <a:off x="152400" y="228600"/>
            <a:ext cx="5943600" cy="1138238"/>
          </a:xfrm>
          <a:prstGeom prst="rect">
            <a:avLst/>
          </a:prstGeom>
          <a:noFill/>
        </p:spPr>
        <p:txBody>
          <a:bodyPr>
            <a:spAutoFit/>
          </a:bodyPr>
          <a:lstStyle/>
          <a:p>
            <a:pPr>
              <a:defRPr/>
            </a:pPr>
            <a:r>
              <a:rPr lang="en-US" sz="3600" dirty="0">
                <a:latin typeface="+mn-lt"/>
              </a:rPr>
              <a:t>Pedi-Pal® Child Transport Seat </a:t>
            </a:r>
          </a:p>
          <a:p>
            <a:pPr>
              <a:defRPr/>
            </a:pPr>
            <a:r>
              <a:rPr lang="en-US" sz="2800" dirty="0">
                <a:latin typeface="+mn-lt"/>
              </a:rPr>
              <a:t>by</a:t>
            </a:r>
            <a:r>
              <a:rPr lang="en-US" sz="3200" dirty="0">
                <a:latin typeface="+mn-lt"/>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2354</Words>
  <Application>Microsoft Office PowerPoint</Application>
  <PresentationFormat>On-screen Show (4:3)</PresentationFormat>
  <Paragraphs>887</Paragraphs>
  <Slides>35</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35</vt:i4>
      </vt:variant>
    </vt:vector>
  </HeadingPairs>
  <TitlesOfParts>
    <vt:vector size="38" baseType="lpstr">
      <vt:lpstr>Arial</vt:lpstr>
      <vt:lpstr>Calibri</vt:lpstr>
      <vt:lpstr>Office Theme</vt:lpstr>
      <vt:lpstr>Pediatric Restraints  </vt:lpstr>
      <vt:lpstr>Slide 2</vt:lpstr>
      <vt:lpstr>Pediatric Restraints</vt:lpstr>
      <vt:lpstr>Standard Pediatric Sizing Definition</vt:lpstr>
      <vt:lpstr>Child Who is Uninjured/Not Ill</vt:lpstr>
      <vt:lpstr>Commercial Child Seats</vt:lpstr>
      <vt:lpstr>Slide 7</vt:lpstr>
      <vt:lpstr>Slide 8</vt:lpstr>
      <vt:lpstr>Slide 9</vt:lpstr>
      <vt:lpstr>Pedi-Mate™ EMS Child Restraint  by Ferno</vt:lpstr>
      <vt:lpstr>Child who is Ill and/or injured and whose condition does not require continuous and/or intensive medical monitoring and/or interventions</vt:lpstr>
      <vt:lpstr>Pedi-Mate™ EMS Child Restraint by Ferno</vt:lpstr>
      <vt:lpstr>Slide 13</vt:lpstr>
      <vt:lpstr>Slide 14</vt:lpstr>
      <vt:lpstr>Slide 15</vt:lpstr>
      <vt:lpstr>Child whose condition requires continuous and/or intensive medical monitoring and/or interventions</vt:lpstr>
      <vt:lpstr>BabyPod™ Pediatric Transporter  by Ferno</vt:lpstr>
      <vt:lpstr>Pedi-Porter  by International Biomedical</vt:lpstr>
      <vt:lpstr>Child whose condition requires spinal immobilization and/or lying flat</vt:lpstr>
      <vt:lpstr>Pedi-Pac™  by Ferno</vt:lpstr>
      <vt:lpstr>Slide 21</vt:lpstr>
      <vt:lpstr>Slide 22</vt:lpstr>
      <vt:lpstr>Pediatric Vacuum Mattress  by MDI</vt:lpstr>
      <vt:lpstr>Pediatric Evac-U-Splint®  by Hartwell</vt:lpstr>
      <vt:lpstr>MEDkids™ Backboard Immobilization Restraint  by Ferno</vt:lpstr>
      <vt:lpstr>MEDkids™ Baby Board  by Ferno</vt:lpstr>
      <vt:lpstr>Child or children who require transport as part of a multiple patient transport (newborn with mother, multiple children)</vt:lpstr>
      <vt:lpstr>Commercial Child Seats</vt:lpstr>
      <vt:lpstr>Pedi-Mate EMS Child Restraint by Ferno</vt:lpstr>
      <vt:lpstr>Slide 30</vt:lpstr>
      <vt:lpstr>Slide 31</vt:lpstr>
      <vt:lpstr>Slide 32</vt:lpstr>
      <vt:lpstr>Slide 33</vt:lpstr>
      <vt:lpstr>Slide 34</vt:lpstr>
      <vt:lpstr>Pediatric Restraints A review of commercial available  products for the transport of children by emergency ground ambulance. 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Pediatric Restraint Systems</dc:title>
  <dc:creator>Jim Love</dc:creator>
  <cp:lastModifiedBy>.</cp:lastModifiedBy>
  <cp:revision>154</cp:revision>
  <dcterms:created xsi:type="dcterms:W3CDTF">2010-07-21T13:12:29Z</dcterms:created>
  <dcterms:modified xsi:type="dcterms:W3CDTF">2010-08-13T17:07:29Z</dcterms:modified>
</cp:coreProperties>
</file>